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4"/>
  </p:sldMasterIdLst>
  <p:notesMasterIdLst>
    <p:notesMasterId r:id="rId183"/>
  </p:notesMasterIdLst>
  <p:handoutMasterIdLst>
    <p:handoutMasterId r:id="rId184"/>
  </p:handoutMasterIdLst>
  <p:sldIdLst>
    <p:sldId id="316" r:id="rId5"/>
    <p:sldId id="404" r:id="rId6"/>
    <p:sldId id="405" r:id="rId7"/>
    <p:sldId id="406" r:id="rId8"/>
    <p:sldId id="407" r:id="rId9"/>
    <p:sldId id="408" r:id="rId10"/>
    <p:sldId id="409" r:id="rId11"/>
    <p:sldId id="410" r:id="rId12"/>
    <p:sldId id="461" r:id="rId13"/>
    <p:sldId id="459" r:id="rId14"/>
    <p:sldId id="411" r:id="rId15"/>
    <p:sldId id="412" r:id="rId16"/>
    <p:sldId id="413" r:id="rId17"/>
    <p:sldId id="414" r:id="rId18"/>
    <p:sldId id="415" r:id="rId19"/>
    <p:sldId id="416" r:id="rId20"/>
    <p:sldId id="417" r:id="rId21"/>
    <p:sldId id="419" r:id="rId22"/>
    <p:sldId id="420" r:id="rId23"/>
    <p:sldId id="421" r:id="rId24"/>
    <p:sldId id="422" r:id="rId25"/>
    <p:sldId id="423" r:id="rId26"/>
    <p:sldId id="418" r:id="rId27"/>
    <p:sldId id="424" r:id="rId28"/>
    <p:sldId id="425" r:id="rId29"/>
    <p:sldId id="426" r:id="rId30"/>
    <p:sldId id="427" r:id="rId31"/>
    <p:sldId id="428" r:id="rId32"/>
    <p:sldId id="429" r:id="rId33"/>
    <p:sldId id="430" r:id="rId34"/>
    <p:sldId id="431" r:id="rId35"/>
    <p:sldId id="432" r:id="rId36"/>
    <p:sldId id="433" r:id="rId37"/>
    <p:sldId id="434" r:id="rId38"/>
    <p:sldId id="460" r:id="rId39"/>
    <p:sldId id="435" r:id="rId40"/>
    <p:sldId id="436" r:id="rId41"/>
    <p:sldId id="437" r:id="rId42"/>
    <p:sldId id="438" r:id="rId43"/>
    <p:sldId id="439" r:id="rId44"/>
    <p:sldId id="440" r:id="rId45"/>
    <p:sldId id="441" r:id="rId46"/>
    <p:sldId id="473" r:id="rId47"/>
    <p:sldId id="442" r:id="rId48"/>
    <p:sldId id="443" r:id="rId49"/>
    <p:sldId id="444" r:id="rId50"/>
    <p:sldId id="445" r:id="rId51"/>
    <p:sldId id="446" r:id="rId52"/>
    <p:sldId id="447" r:id="rId53"/>
    <p:sldId id="448" r:id="rId54"/>
    <p:sldId id="449" r:id="rId55"/>
    <p:sldId id="450" r:id="rId56"/>
    <p:sldId id="451" r:id="rId57"/>
    <p:sldId id="452" r:id="rId58"/>
    <p:sldId id="453" r:id="rId59"/>
    <p:sldId id="454" r:id="rId60"/>
    <p:sldId id="455" r:id="rId61"/>
    <p:sldId id="456" r:id="rId62"/>
    <p:sldId id="457" r:id="rId63"/>
    <p:sldId id="458" r:id="rId64"/>
    <p:sldId id="462" r:id="rId65"/>
    <p:sldId id="463" r:id="rId66"/>
    <p:sldId id="464" r:id="rId67"/>
    <p:sldId id="465" r:id="rId68"/>
    <p:sldId id="466" r:id="rId69"/>
    <p:sldId id="467" r:id="rId70"/>
    <p:sldId id="468" r:id="rId71"/>
    <p:sldId id="469" r:id="rId72"/>
    <p:sldId id="472" r:id="rId73"/>
    <p:sldId id="470" r:id="rId74"/>
    <p:sldId id="471" r:id="rId75"/>
    <p:sldId id="529" r:id="rId76"/>
    <p:sldId id="511" r:id="rId77"/>
    <p:sldId id="512" r:id="rId78"/>
    <p:sldId id="513" r:id="rId79"/>
    <p:sldId id="514" r:id="rId80"/>
    <p:sldId id="515" r:id="rId81"/>
    <p:sldId id="516" r:id="rId82"/>
    <p:sldId id="517" r:id="rId83"/>
    <p:sldId id="474" r:id="rId84"/>
    <p:sldId id="475" r:id="rId85"/>
    <p:sldId id="476" r:id="rId86"/>
    <p:sldId id="477" r:id="rId87"/>
    <p:sldId id="478" r:id="rId88"/>
    <p:sldId id="479" r:id="rId89"/>
    <p:sldId id="480" r:id="rId90"/>
    <p:sldId id="481" r:id="rId91"/>
    <p:sldId id="482" r:id="rId92"/>
    <p:sldId id="483" r:id="rId93"/>
    <p:sldId id="484" r:id="rId94"/>
    <p:sldId id="485" r:id="rId95"/>
    <p:sldId id="486" r:id="rId96"/>
    <p:sldId id="487" r:id="rId97"/>
    <p:sldId id="488" r:id="rId98"/>
    <p:sldId id="489" r:id="rId99"/>
    <p:sldId id="490" r:id="rId100"/>
    <p:sldId id="491" r:id="rId101"/>
    <p:sldId id="492" r:id="rId102"/>
    <p:sldId id="493" r:id="rId103"/>
    <p:sldId id="494" r:id="rId104"/>
    <p:sldId id="495" r:id="rId105"/>
    <p:sldId id="496" r:id="rId106"/>
    <p:sldId id="497" r:id="rId107"/>
    <p:sldId id="498" r:id="rId108"/>
    <p:sldId id="499" r:id="rId109"/>
    <p:sldId id="500" r:id="rId110"/>
    <p:sldId id="501" r:id="rId111"/>
    <p:sldId id="502" r:id="rId112"/>
    <p:sldId id="503" r:id="rId113"/>
    <p:sldId id="504" r:id="rId114"/>
    <p:sldId id="505" r:id="rId115"/>
    <p:sldId id="506" r:id="rId116"/>
    <p:sldId id="507" r:id="rId117"/>
    <p:sldId id="508" r:id="rId118"/>
    <p:sldId id="509" r:id="rId119"/>
    <p:sldId id="510" r:id="rId120"/>
    <p:sldId id="518" r:id="rId121"/>
    <p:sldId id="523" r:id="rId122"/>
    <p:sldId id="520" r:id="rId123"/>
    <p:sldId id="521" r:id="rId124"/>
    <p:sldId id="522" r:id="rId125"/>
    <p:sldId id="531" r:id="rId126"/>
    <p:sldId id="532" r:id="rId127"/>
    <p:sldId id="533" r:id="rId128"/>
    <p:sldId id="534" r:id="rId129"/>
    <p:sldId id="535" r:id="rId130"/>
    <p:sldId id="524" r:id="rId131"/>
    <p:sldId id="525" r:id="rId132"/>
    <p:sldId id="526" r:id="rId133"/>
    <p:sldId id="527" r:id="rId134"/>
    <p:sldId id="528" r:id="rId135"/>
    <p:sldId id="530" r:id="rId136"/>
    <p:sldId id="547" r:id="rId137"/>
    <p:sldId id="536" r:id="rId138"/>
    <p:sldId id="537" r:id="rId139"/>
    <p:sldId id="540" r:id="rId140"/>
    <p:sldId id="538" r:id="rId141"/>
    <p:sldId id="539" r:id="rId142"/>
    <p:sldId id="541" r:id="rId143"/>
    <p:sldId id="542" r:id="rId144"/>
    <p:sldId id="543" r:id="rId145"/>
    <p:sldId id="546" r:id="rId146"/>
    <p:sldId id="548" r:id="rId147"/>
    <p:sldId id="551" r:id="rId148"/>
    <p:sldId id="552" r:id="rId149"/>
    <p:sldId id="553" r:id="rId150"/>
    <p:sldId id="549" r:id="rId151"/>
    <p:sldId id="550" r:id="rId152"/>
    <p:sldId id="554" r:id="rId153"/>
    <p:sldId id="555" r:id="rId154"/>
    <p:sldId id="556" r:id="rId155"/>
    <p:sldId id="557" r:id="rId156"/>
    <p:sldId id="558" r:id="rId157"/>
    <p:sldId id="559" r:id="rId158"/>
    <p:sldId id="561" r:id="rId159"/>
    <p:sldId id="562" r:id="rId160"/>
    <p:sldId id="563" r:id="rId161"/>
    <p:sldId id="560" r:id="rId162"/>
    <p:sldId id="564" r:id="rId163"/>
    <p:sldId id="565" r:id="rId164"/>
    <p:sldId id="566" r:id="rId165"/>
    <p:sldId id="567" r:id="rId166"/>
    <p:sldId id="568" r:id="rId167"/>
    <p:sldId id="569" r:id="rId168"/>
    <p:sldId id="570" r:id="rId169"/>
    <p:sldId id="571" r:id="rId170"/>
    <p:sldId id="572" r:id="rId171"/>
    <p:sldId id="573" r:id="rId172"/>
    <p:sldId id="574" r:id="rId173"/>
    <p:sldId id="575" r:id="rId174"/>
    <p:sldId id="576" r:id="rId175"/>
    <p:sldId id="577" r:id="rId176"/>
    <p:sldId id="578" r:id="rId177"/>
    <p:sldId id="579" r:id="rId178"/>
    <p:sldId id="580" r:id="rId179"/>
    <p:sldId id="581" r:id="rId180"/>
    <p:sldId id="339" r:id="rId181"/>
    <p:sldId id="364" r:id="rId182"/>
  </p:sldIdLst>
  <p:sldSz cx="9144000" cy="6858000" type="screen4x3"/>
  <p:notesSz cx="6858000" cy="9144000"/>
  <p:custDataLst>
    <p:tags r:id="rId1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9" d="100"/>
          <a:sy n="89" d="100"/>
        </p:scale>
        <p:origin x="1310"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handoutMaster" Target="handoutMasters/handoutMaster1.xml"/><Relationship Id="rId189"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0"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commentAuthors" Target="commentAuthor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presProps" Target="presProps.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2018-12-14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12/14/2018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9458" name="Picture 2" descr="Image result for  Design Patter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0029" b="45532"/>
          <a:stretch/>
        </p:blipFill>
        <p:spPr bwMode="auto">
          <a:xfrm>
            <a:off x="7349273" y="288025"/>
            <a:ext cx="106362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2" descr="Image result for  Design Patter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0029" b="45532"/>
          <a:stretch/>
        </p:blipFill>
        <p:spPr bwMode="auto">
          <a:xfrm>
            <a:off x="7349273" y="288025"/>
            <a:ext cx="106362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2" descr="Image result for  Design Patter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0029" b="45532"/>
          <a:stretch/>
        </p:blipFill>
        <p:spPr bwMode="auto">
          <a:xfrm>
            <a:off x="7349273" y="288025"/>
            <a:ext cx="106362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2" descr="Image result for  Design Patter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0029" b="45532"/>
          <a:stretch/>
        </p:blipFill>
        <p:spPr bwMode="auto">
          <a:xfrm>
            <a:off x="7349273" y="288025"/>
            <a:ext cx="106362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2" descr="Image result for  Design Patter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0029" b="45532"/>
          <a:stretch/>
        </p:blipFill>
        <p:spPr bwMode="auto">
          <a:xfrm>
            <a:off x="7349273" y="288025"/>
            <a:ext cx="106362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3.xml"/><Relationship Id="rId4" Type="http://schemas.openxmlformats.org/officeDocument/2006/relationships/image" Target="../media/image53.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hyperlink" Target="https://msdn.microsoft.com/library/ff649664.aspx" TargetMode="Externa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localhost:8500/ui" TargetMode="Externa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Design Patterns:</a:t>
            </a:r>
            <a:br>
              <a:rPr lang="en-US" dirty="0" smtClean="0"/>
            </a:br>
            <a:r>
              <a:rPr lang="en-US" dirty="0" smtClean="0"/>
              <a:t>ASP.NET Core</a:t>
            </a:r>
            <a:endParaRPr lang="en-US" dirty="0"/>
          </a:p>
        </p:txBody>
      </p:sp>
      <p:sp>
        <p:nvSpPr>
          <p:cNvPr id="4" name="Text Placeholder 3"/>
          <p:cNvSpPr>
            <a:spLocks noGrp="1"/>
          </p:cNvSpPr>
          <p:nvPr>
            <p:ph type="body" sz="quarter" idx="11"/>
          </p:nvPr>
        </p:nvSpPr>
        <p:spPr/>
        <p:txBody>
          <a:bodyPr/>
          <a:lstStyle/>
          <a:p>
            <a:r>
              <a:rPr lang="en-US" dirty="0" smtClean="0"/>
              <a:t>Parameswari </a:t>
            </a:r>
            <a:r>
              <a:rPr lang="en-US" dirty="0" err="1" smtClean="0"/>
              <a:t>Ettiappan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8334" t="18889" r="34999" b="52963"/>
          <a:stretch/>
        </p:blipFill>
        <p:spPr>
          <a:xfrm>
            <a:off x="1447800" y="1219200"/>
            <a:ext cx="6673516" cy="3962400"/>
          </a:xfrm>
          <a:prstGeom prst="rect">
            <a:avLst/>
          </a:prstGeom>
        </p:spPr>
      </p:pic>
    </p:spTree>
    <p:extLst>
      <p:ext uri="{BB962C8B-B14F-4D97-AF65-F5344CB8AC3E}">
        <p14:creationId xmlns:p14="http://schemas.microsoft.com/office/powerpoint/2010/main" val="38082195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Real-Life Example</a:t>
            </a:r>
          </a:p>
          <a:p>
            <a:r>
              <a:rPr lang="en-US" dirty="0"/>
              <a:t>Suppose you have a master copy of a valuable document</a:t>
            </a:r>
            <a:r>
              <a:rPr lang="en-US" dirty="0" smtClean="0"/>
              <a:t>.</a:t>
            </a:r>
          </a:p>
          <a:p>
            <a:r>
              <a:rPr lang="en-US" dirty="0" smtClean="0"/>
              <a:t>You </a:t>
            </a:r>
            <a:r>
              <a:rPr lang="en-US" dirty="0"/>
              <a:t>need to incorporate </a:t>
            </a:r>
            <a:r>
              <a:rPr lang="en-US" dirty="0" smtClean="0"/>
              <a:t>some change </a:t>
            </a:r>
            <a:r>
              <a:rPr lang="en-US" dirty="0"/>
              <a:t>into it to analyze the effect of the change</a:t>
            </a:r>
            <a:r>
              <a:rPr lang="en-US" dirty="0" smtClean="0"/>
              <a:t>.</a:t>
            </a:r>
          </a:p>
          <a:p>
            <a:r>
              <a:rPr lang="en-US" dirty="0" smtClean="0"/>
              <a:t>In </a:t>
            </a:r>
            <a:r>
              <a:rPr lang="en-US" dirty="0"/>
              <a:t>this case, you can make a </a:t>
            </a:r>
            <a:r>
              <a:rPr lang="en-US" dirty="0" smtClean="0"/>
              <a:t>photocopy of </a:t>
            </a:r>
            <a:r>
              <a:rPr lang="en-US" dirty="0"/>
              <a:t>the original document and edit the changes in the photocopied document.</a:t>
            </a:r>
          </a:p>
          <a:p>
            <a:r>
              <a:rPr lang="en-US" dirty="0"/>
              <a:t>Computer World Example</a:t>
            </a:r>
          </a:p>
          <a:p>
            <a:r>
              <a:rPr lang="en-US" dirty="0"/>
              <a:t>Let’s assume that you already have an application that is stable</a:t>
            </a:r>
            <a:r>
              <a:rPr lang="en-US" dirty="0" smtClean="0"/>
              <a:t>.</a:t>
            </a:r>
          </a:p>
          <a:p>
            <a:r>
              <a:rPr lang="en-US" dirty="0" smtClean="0"/>
              <a:t>In </a:t>
            </a:r>
            <a:r>
              <a:rPr lang="en-US" dirty="0"/>
              <a:t>the future, you </a:t>
            </a:r>
            <a:r>
              <a:rPr lang="en-US" dirty="0" smtClean="0"/>
              <a:t>may want </a:t>
            </a:r>
            <a:r>
              <a:rPr lang="en-US" dirty="0"/>
              <a:t>to modify the application with some small changes</a:t>
            </a:r>
            <a:r>
              <a:rPr lang="en-US" dirty="0" smtClean="0"/>
              <a:t>.</a:t>
            </a:r>
          </a:p>
          <a:p>
            <a:r>
              <a:rPr lang="en-US" dirty="0" smtClean="0"/>
              <a:t>You </a:t>
            </a:r>
            <a:r>
              <a:rPr lang="en-US" dirty="0"/>
              <a:t>must start with a copy </a:t>
            </a:r>
            <a:r>
              <a:rPr lang="en-US" dirty="0" smtClean="0"/>
              <a:t>of your </a:t>
            </a:r>
            <a:r>
              <a:rPr lang="en-US" dirty="0"/>
              <a:t>original application, make the changes, and then analyze further</a:t>
            </a:r>
            <a:r>
              <a:rPr lang="en-US" dirty="0" smtClean="0"/>
              <a:t>.</a:t>
            </a:r>
          </a:p>
          <a:p>
            <a:r>
              <a:rPr lang="en-US" dirty="0" smtClean="0"/>
              <a:t>Surely </a:t>
            </a:r>
            <a:r>
              <a:rPr lang="en-US" dirty="0"/>
              <a:t>you do </a:t>
            </a:r>
            <a:r>
              <a:rPr lang="en-US" dirty="0" smtClean="0"/>
              <a:t>not want </a:t>
            </a:r>
            <a:r>
              <a:rPr lang="en-US" dirty="0"/>
              <a:t>to start from scratch to merely make a change; this would cost you time and money.</a:t>
            </a:r>
            <a:endParaRPr lang="en-IN" dirty="0"/>
          </a:p>
        </p:txBody>
      </p:sp>
      <p:sp>
        <p:nvSpPr>
          <p:cNvPr id="3" name="Title 2"/>
          <p:cNvSpPr>
            <a:spLocks noGrp="1"/>
          </p:cNvSpPr>
          <p:nvPr>
            <p:ph type="title"/>
          </p:nvPr>
        </p:nvSpPr>
        <p:spPr/>
        <p:txBody>
          <a:bodyPr/>
          <a:lstStyle/>
          <a:p>
            <a:r>
              <a:rPr lang="en-IN" dirty="0"/>
              <a:t>Prototype Pattern</a:t>
            </a:r>
          </a:p>
        </p:txBody>
      </p:sp>
    </p:spTree>
    <p:extLst>
      <p:ext uri="{BB962C8B-B14F-4D97-AF65-F5344CB8AC3E}">
        <p14:creationId xmlns:p14="http://schemas.microsoft.com/office/powerpoint/2010/main" val="69780124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Prototype Pattern</a:t>
            </a:r>
          </a:p>
        </p:txBody>
      </p:sp>
      <p:pic>
        <p:nvPicPr>
          <p:cNvPr id="4" name="Picture 3"/>
          <p:cNvPicPr>
            <a:picLocks noChangeAspect="1"/>
          </p:cNvPicPr>
          <p:nvPr/>
        </p:nvPicPr>
        <p:blipFill>
          <a:blip r:embed="rId2"/>
          <a:stretch>
            <a:fillRect/>
          </a:stretch>
        </p:blipFill>
        <p:spPr>
          <a:xfrm>
            <a:off x="1143000" y="2286000"/>
            <a:ext cx="6208805" cy="2669034"/>
          </a:xfrm>
          <a:prstGeom prst="rect">
            <a:avLst/>
          </a:prstGeom>
        </p:spPr>
      </p:pic>
    </p:spTree>
    <p:extLst>
      <p:ext uri="{BB962C8B-B14F-4D97-AF65-F5344CB8AC3E}">
        <p14:creationId xmlns:p14="http://schemas.microsoft.com/office/powerpoint/2010/main" val="328494274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pPr marL="0" indent="0">
              <a:buNone/>
            </a:pPr>
            <a:r>
              <a:rPr lang="en-US" dirty="0"/>
              <a:t>What are the advantages of using the Prototype design pattern?</a:t>
            </a:r>
          </a:p>
          <a:p>
            <a:pPr marL="0" indent="0">
              <a:buNone/>
            </a:pPr>
            <a:r>
              <a:rPr lang="en-US" dirty="0"/>
              <a:t>Answer:</a:t>
            </a:r>
          </a:p>
          <a:p>
            <a:pPr marL="0" indent="0">
              <a:buNone/>
            </a:pPr>
            <a:r>
              <a:rPr lang="en-US" dirty="0"/>
              <a:t>• You can include or discard products at runtime.</a:t>
            </a:r>
          </a:p>
          <a:p>
            <a:pPr marL="0" indent="0">
              <a:buNone/>
            </a:pPr>
            <a:r>
              <a:rPr lang="en-US" dirty="0"/>
              <a:t>• In some contexts, you can create new instances with a </a:t>
            </a:r>
            <a:r>
              <a:rPr lang="en-US" dirty="0" smtClean="0"/>
              <a:t>cheaper cost</a:t>
            </a:r>
            <a:r>
              <a:rPr lang="en-US" dirty="0"/>
              <a:t>.</a:t>
            </a:r>
          </a:p>
          <a:p>
            <a:pPr marL="0" indent="0">
              <a:buNone/>
            </a:pPr>
            <a:r>
              <a:rPr lang="en-US" dirty="0"/>
              <a:t>• You can focus on the key activities rather than focusing on</a:t>
            </a:r>
          </a:p>
          <a:p>
            <a:pPr marL="0" indent="0">
              <a:buNone/>
            </a:pPr>
            <a:r>
              <a:rPr lang="en-US" dirty="0"/>
              <a:t>complicated instance creation processes.</a:t>
            </a:r>
          </a:p>
          <a:p>
            <a:pPr marL="0" indent="0">
              <a:buNone/>
            </a:pPr>
            <a:r>
              <a:rPr lang="en-US" dirty="0"/>
              <a:t>• Clients can ignore the complex creation process for objects </a:t>
            </a:r>
            <a:r>
              <a:rPr lang="en-US" dirty="0" smtClean="0"/>
              <a:t>and instead </a:t>
            </a:r>
            <a:r>
              <a:rPr lang="en-US" dirty="0"/>
              <a:t>clone or copy objects.</a:t>
            </a:r>
            <a:endParaRPr lang="en-IN" dirty="0"/>
          </a:p>
        </p:txBody>
      </p:sp>
      <p:sp>
        <p:nvSpPr>
          <p:cNvPr id="3" name="Title 2"/>
          <p:cNvSpPr>
            <a:spLocks noGrp="1"/>
          </p:cNvSpPr>
          <p:nvPr>
            <p:ph type="title"/>
          </p:nvPr>
        </p:nvSpPr>
        <p:spPr/>
        <p:txBody>
          <a:bodyPr/>
          <a:lstStyle/>
          <a:p>
            <a:r>
              <a:rPr lang="en-IN" dirty="0"/>
              <a:t>Prototype Pattern</a:t>
            </a:r>
          </a:p>
        </p:txBody>
      </p:sp>
    </p:spTree>
    <p:extLst>
      <p:ext uri="{BB962C8B-B14F-4D97-AF65-F5344CB8AC3E}">
        <p14:creationId xmlns:p14="http://schemas.microsoft.com/office/powerpoint/2010/main" val="8424328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pPr marL="0" indent="0">
              <a:buNone/>
            </a:pPr>
            <a:r>
              <a:rPr lang="en-US" dirty="0"/>
              <a:t>What are the challenges associated with using the </a:t>
            </a:r>
            <a:r>
              <a:rPr lang="en-US" dirty="0" smtClean="0"/>
              <a:t>Prototype design </a:t>
            </a:r>
            <a:r>
              <a:rPr lang="en-US" dirty="0"/>
              <a:t>pattern?</a:t>
            </a:r>
          </a:p>
          <a:p>
            <a:pPr marL="0" indent="0">
              <a:buNone/>
            </a:pPr>
            <a:r>
              <a:rPr lang="en-US" dirty="0"/>
              <a:t>Answer:</a:t>
            </a:r>
          </a:p>
          <a:p>
            <a:pPr marL="0" indent="0">
              <a:buNone/>
            </a:pPr>
            <a:r>
              <a:rPr lang="en-US" dirty="0"/>
              <a:t>• Each subclass must implement the cloning or </a:t>
            </a:r>
            <a:r>
              <a:rPr lang="en-US" dirty="0" smtClean="0"/>
              <a:t>copying  mechanism</a:t>
            </a:r>
            <a:r>
              <a:rPr lang="en-US" dirty="0"/>
              <a:t>.</a:t>
            </a:r>
          </a:p>
          <a:p>
            <a:pPr marL="0" indent="0">
              <a:buNone/>
            </a:pPr>
            <a:r>
              <a:rPr lang="en-US" dirty="0"/>
              <a:t>• Implementing the cloning mechanism can be challenging if </a:t>
            </a:r>
            <a:r>
              <a:rPr lang="en-US" dirty="0" smtClean="0"/>
              <a:t>the objects </a:t>
            </a:r>
            <a:r>
              <a:rPr lang="en-US" dirty="0"/>
              <a:t>under consideration do not support copying or if </a:t>
            </a:r>
            <a:r>
              <a:rPr lang="en-US" dirty="0" smtClean="0"/>
              <a:t>there are </a:t>
            </a:r>
            <a:r>
              <a:rPr lang="en-US" dirty="0"/>
              <a:t>circular references.</a:t>
            </a:r>
          </a:p>
          <a:p>
            <a:pPr marL="0" indent="0">
              <a:buNone/>
            </a:pPr>
            <a:r>
              <a:rPr lang="en-US" dirty="0"/>
              <a:t>• In this example, I have used the </a:t>
            </a:r>
            <a:r>
              <a:rPr lang="en-US" dirty="0" err="1"/>
              <a:t>MemberwiseClone</a:t>
            </a:r>
            <a:r>
              <a:rPr lang="en-US" dirty="0"/>
              <a:t>() </a:t>
            </a:r>
            <a:r>
              <a:rPr lang="en-US" dirty="0" smtClean="0"/>
              <a:t>member that </a:t>
            </a:r>
            <a:r>
              <a:rPr lang="en-US" dirty="0"/>
              <a:t>performs a shallow copy in C#. </a:t>
            </a:r>
            <a:endParaRPr lang="en-US" dirty="0" smtClean="0"/>
          </a:p>
          <a:p>
            <a:pPr marL="0" indent="0">
              <a:buNone/>
            </a:pPr>
            <a:r>
              <a:rPr lang="en-US" dirty="0" smtClean="0"/>
              <a:t>Actually</a:t>
            </a:r>
            <a:r>
              <a:rPr lang="en-US" dirty="0"/>
              <a:t>, it creates an </a:t>
            </a:r>
            <a:r>
              <a:rPr lang="en-US" dirty="0" smtClean="0"/>
              <a:t>object and </a:t>
            </a:r>
            <a:r>
              <a:rPr lang="en-US" dirty="0"/>
              <a:t>then copies the </a:t>
            </a:r>
            <a:r>
              <a:rPr lang="en-US" dirty="0" smtClean="0"/>
              <a:t>non static </a:t>
            </a:r>
            <a:r>
              <a:rPr lang="en-US" dirty="0"/>
              <a:t>fields of the current object into </a:t>
            </a:r>
            <a:r>
              <a:rPr lang="en-US" dirty="0" smtClean="0"/>
              <a:t>the newly </a:t>
            </a:r>
            <a:r>
              <a:rPr lang="en-US" dirty="0"/>
              <a:t>created object. </a:t>
            </a:r>
            <a:endParaRPr lang="en-US" dirty="0" smtClean="0"/>
          </a:p>
          <a:p>
            <a:pPr marL="0" indent="0">
              <a:buNone/>
            </a:pPr>
            <a:r>
              <a:rPr lang="en-US" dirty="0" smtClean="0"/>
              <a:t>MSDN </a:t>
            </a:r>
            <a:r>
              <a:rPr lang="en-US" dirty="0"/>
              <a:t>further says that for a value </a:t>
            </a:r>
            <a:r>
              <a:rPr lang="en-US" dirty="0" smtClean="0"/>
              <a:t>type field</a:t>
            </a:r>
            <a:r>
              <a:rPr lang="en-US" dirty="0"/>
              <a:t>, it performs a bit-by-bit copy, but for a reference type field</a:t>
            </a:r>
            <a:r>
              <a:rPr lang="en-US" dirty="0" smtClean="0"/>
              <a:t>, the </a:t>
            </a:r>
            <a:r>
              <a:rPr lang="en-US" dirty="0"/>
              <a:t>references are copied but referred objects are not copied. </a:t>
            </a:r>
            <a:r>
              <a:rPr lang="en-US" dirty="0" smtClean="0"/>
              <a:t>So, the </a:t>
            </a:r>
            <a:r>
              <a:rPr lang="en-US" dirty="0"/>
              <a:t>original object and the cloned object both refer to the </a:t>
            </a:r>
            <a:r>
              <a:rPr lang="en-US" dirty="0" smtClean="0"/>
              <a:t>same object</a:t>
            </a:r>
            <a:r>
              <a:rPr lang="en-US" dirty="0"/>
              <a:t>. </a:t>
            </a:r>
            <a:endParaRPr lang="en-US" dirty="0" smtClean="0"/>
          </a:p>
          <a:p>
            <a:pPr marL="0" indent="0">
              <a:buNone/>
            </a:pPr>
            <a:r>
              <a:rPr lang="en-US" dirty="0" smtClean="0"/>
              <a:t>If </a:t>
            </a:r>
            <a:r>
              <a:rPr lang="en-US" dirty="0"/>
              <a:t>you need a deep copy in your application, that can </a:t>
            </a:r>
            <a:r>
              <a:rPr lang="en-US" dirty="0" smtClean="0"/>
              <a:t>be expensive</a:t>
            </a:r>
            <a:r>
              <a:rPr lang="en-US" dirty="0"/>
              <a:t>.</a:t>
            </a:r>
            <a:endParaRPr lang="en-IN" dirty="0"/>
          </a:p>
        </p:txBody>
      </p:sp>
      <p:sp>
        <p:nvSpPr>
          <p:cNvPr id="3" name="Title 2"/>
          <p:cNvSpPr>
            <a:spLocks noGrp="1"/>
          </p:cNvSpPr>
          <p:nvPr>
            <p:ph type="title"/>
          </p:nvPr>
        </p:nvSpPr>
        <p:spPr/>
        <p:txBody>
          <a:bodyPr/>
          <a:lstStyle/>
          <a:p>
            <a:r>
              <a:rPr lang="en-IN" dirty="0"/>
              <a:t>Prototype Pattern</a:t>
            </a:r>
          </a:p>
        </p:txBody>
      </p:sp>
    </p:spTree>
    <p:extLst>
      <p:ext uri="{BB962C8B-B14F-4D97-AF65-F5344CB8AC3E}">
        <p14:creationId xmlns:p14="http://schemas.microsoft.com/office/powerpoint/2010/main" val="26399884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038475"/>
          </a:xfrm>
        </p:spPr>
        <p:txBody>
          <a:bodyPr>
            <a:normAutofit lnSpcReduction="10000"/>
          </a:bodyPr>
          <a:lstStyle/>
          <a:p>
            <a:r>
              <a:rPr lang="en-US" dirty="0"/>
              <a:t>A shallow copy creates a new object and then copies the </a:t>
            </a:r>
            <a:r>
              <a:rPr lang="en-US" dirty="0" smtClean="0"/>
              <a:t>non static fields </a:t>
            </a:r>
            <a:r>
              <a:rPr lang="en-US" dirty="0"/>
              <a:t>from the original object to the new object. </a:t>
            </a:r>
            <a:endParaRPr lang="en-US" dirty="0" smtClean="0"/>
          </a:p>
          <a:p>
            <a:r>
              <a:rPr lang="en-US" dirty="0" smtClean="0"/>
              <a:t>If </a:t>
            </a:r>
            <a:r>
              <a:rPr lang="en-US" dirty="0"/>
              <a:t>there </a:t>
            </a:r>
            <a:r>
              <a:rPr lang="en-US" dirty="0" smtClean="0"/>
              <a:t>exists a </a:t>
            </a:r>
            <a:r>
              <a:rPr lang="en-US" dirty="0"/>
              <a:t>value type field in the original object, a bit-by-bit copy </a:t>
            </a:r>
            <a:r>
              <a:rPr lang="en-US" dirty="0" smtClean="0"/>
              <a:t>is performed.</a:t>
            </a:r>
          </a:p>
          <a:p>
            <a:r>
              <a:rPr lang="en-US" dirty="0" smtClean="0"/>
              <a:t>But </a:t>
            </a:r>
            <a:r>
              <a:rPr lang="en-US" dirty="0"/>
              <a:t>if the field is a reference type, this method </a:t>
            </a:r>
            <a:r>
              <a:rPr lang="en-US" dirty="0" smtClean="0"/>
              <a:t>will copy </a:t>
            </a:r>
            <a:r>
              <a:rPr lang="en-US" dirty="0"/>
              <a:t>the reference, not the actual object.</a:t>
            </a:r>
            <a:endParaRPr lang="en-IN" dirty="0"/>
          </a:p>
        </p:txBody>
      </p:sp>
      <p:sp>
        <p:nvSpPr>
          <p:cNvPr id="3" name="Title 2"/>
          <p:cNvSpPr>
            <a:spLocks noGrp="1"/>
          </p:cNvSpPr>
          <p:nvPr>
            <p:ph type="title"/>
          </p:nvPr>
        </p:nvSpPr>
        <p:spPr/>
        <p:txBody>
          <a:bodyPr/>
          <a:lstStyle/>
          <a:p>
            <a:r>
              <a:rPr lang="en-IN" dirty="0"/>
              <a:t>Prototype Pattern</a:t>
            </a:r>
          </a:p>
        </p:txBody>
      </p:sp>
      <p:pic>
        <p:nvPicPr>
          <p:cNvPr id="4" name="Picture 3"/>
          <p:cNvPicPr>
            <a:picLocks noChangeAspect="1"/>
          </p:cNvPicPr>
          <p:nvPr/>
        </p:nvPicPr>
        <p:blipFill>
          <a:blip r:embed="rId2"/>
          <a:stretch>
            <a:fillRect/>
          </a:stretch>
        </p:blipFill>
        <p:spPr>
          <a:xfrm>
            <a:off x="381001" y="4419600"/>
            <a:ext cx="3733800" cy="914400"/>
          </a:xfrm>
          <a:prstGeom prst="rect">
            <a:avLst/>
          </a:prstGeom>
        </p:spPr>
      </p:pic>
      <p:pic>
        <p:nvPicPr>
          <p:cNvPr id="5" name="Picture 4"/>
          <p:cNvPicPr>
            <a:picLocks noChangeAspect="1"/>
          </p:cNvPicPr>
          <p:nvPr/>
        </p:nvPicPr>
        <p:blipFill>
          <a:blip r:embed="rId3"/>
          <a:stretch>
            <a:fillRect/>
          </a:stretch>
        </p:blipFill>
        <p:spPr>
          <a:xfrm>
            <a:off x="4291556" y="4267200"/>
            <a:ext cx="4205400" cy="1219200"/>
          </a:xfrm>
          <a:prstGeom prst="rect">
            <a:avLst/>
          </a:prstGeom>
        </p:spPr>
      </p:pic>
      <p:pic>
        <p:nvPicPr>
          <p:cNvPr id="6" name="Picture 5"/>
          <p:cNvPicPr>
            <a:picLocks noChangeAspect="1"/>
          </p:cNvPicPr>
          <p:nvPr/>
        </p:nvPicPr>
        <p:blipFill>
          <a:blip r:embed="rId4"/>
          <a:stretch>
            <a:fillRect/>
          </a:stretch>
        </p:blipFill>
        <p:spPr>
          <a:xfrm>
            <a:off x="2247901" y="5638800"/>
            <a:ext cx="4205400" cy="918267"/>
          </a:xfrm>
          <a:prstGeom prst="rect">
            <a:avLst/>
          </a:prstGeom>
        </p:spPr>
      </p:pic>
    </p:spTree>
    <p:extLst>
      <p:ext uri="{BB962C8B-B14F-4D97-AF65-F5344CB8AC3E}">
        <p14:creationId xmlns:p14="http://schemas.microsoft.com/office/powerpoint/2010/main" val="24445478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err="1"/>
              <a:t>GoF</a:t>
            </a:r>
            <a:r>
              <a:rPr lang="en-IN" dirty="0"/>
              <a:t> Definition</a:t>
            </a:r>
          </a:p>
          <a:p>
            <a:r>
              <a:rPr lang="en-US" dirty="0"/>
              <a:t>Separate the construction of a complex object from its representation so that the </a:t>
            </a:r>
            <a:r>
              <a:rPr lang="en-US" dirty="0" smtClean="0"/>
              <a:t>same </a:t>
            </a:r>
            <a:r>
              <a:rPr lang="en-IN" dirty="0" smtClean="0"/>
              <a:t>construction </a:t>
            </a:r>
            <a:r>
              <a:rPr lang="en-IN" dirty="0"/>
              <a:t>processes can create different representations</a:t>
            </a:r>
            <a:r>
              <a:rPr lang="en-IN" dirty="0" smtClean="0"/>
              <a:t>.</a:t>
            </a:r>
          </a:p>
          <a:p>
            <a:r>
              <a:rPr lang="en-IN" dirty="0"/>
              <a:t>Concept</a:t>
            </a:r>
          </a:p>
          <a:p>
            <a:r>
              <a:rPr lang="en-US" dirty="0"/>
              <a:t>The Builder pattern is useful for creating complex objects that have multiple parts.</a:t>
            </a:r>
          </a:p>
          <a:p>
            <a:r>
              <a:rPr lang="en-US" dirty="0"/>
              <a:t>The creation process of an object should be independent of these parts; in other words</a:t>
            </a:r>
            <a:r>
              <a:rPr lang="en-US" dirty="0" smtClean="0"/>
              <a:t>, the </a:t>
            </a:r>
            <a:r>
              <a:rPr lang="en-US" dirty="0"/>
              <a:t>construction process does not care how these parts are assembled</a:t>
            </a:r>
            <a:r>
              <a:rPr lang="en-US" dirty="0" smtClean="0"/>
              <a:t>.</a:t>
            </a:r>
          </a:p>
          <a:p>
            <a:r>
              <a:rPr lang="en-US" dirty="0" smtClean="0"/>
              <a:t>In </a:t>
            </a:r>
            <a:r>
              <a:rPr lang="en-US" dirty="0"/>
              <a:t>addition, </a:t>
            </a:r>
            <a:r>
              <a:rPr lang="en-US" dirty="0" smtClean="0"/>
              <a:t>you should </a:t>
            </a:r>
            <a:r>
              <a:rPr lang="en-US" dirty="0"/>
              <a:t>be able to use the same construction process to create different </a:t>
            </a:r>
            <a:r>
              <a:rPr lang="en-US" dirty="0" smtClean="0"/>
              <a:t>representations </a:t>
            </a:r>
            <a:r>
              <a:rPr lang="en-IN" dirty="0" smtClean="0"/>
              <a:t>of </a:t>
            </a:r>
            <a:r>
              <a:rPr lang="en-IN" dirty="0"/>
              <a:t>the objects.</a:t>
            </a:r>
          </a:p>
        </p:txBody>
      </p:sp>
      <p:sp>
        <p:nvSpPr>
          <p:cNvPr id="3" name="Title 2"/>
          <p:cNvSpPr>
            <a:spLocks noGrp="1"/>
          </p:cNvSpPr>
          <p:nvPr>
            <p:ph type="title"/>
          </p:nvPr>
        </p:nvSpPr>
        <p:spPr/>
        <p:txBody>
          <a:bodyPr/>
          <a:lstStyle/>
          <a:p>
            <a:r>
              <a:rPr lang="en-IN" dirty="0"/>
              <a:t>Builder Pattern</a:t>
            </a:r>
          </a:p>
        </p:txBody>
      </p:sp>
    </p:spTree>
    <p:extLst>
      <p:ext uri="{BB962C8B-B14F-4D97-AF65-F5344CB8AC3E}">
        <p14:creationId xmlns:p14="http://schemas.microsoft.com/office/powerpoint/2010/main" val="27066123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Builder Pattern</a:t>
            </a:r>
          </a:p>
        </p:txBody>
      </p:sp>
      <p:pic>
        <p:nvPicPr>
          <p:cNvPr id="5" name="Picture 4"/>
          <p:cNvPicPr>
            <a:picLocks noChangeAspect="1"/>
          </p:cNvPicPr>
          <p:nvPr/>
        </p:nvPicPr>
        <p:blipFill>
          <a:blip r:embed="rId2"/>
          <a:stretch>
            <a:fillRect/>
          </a:stretch>
        </p:blipFill>
        <p:spPr>
          <a:xfrm>
            <a:off x="838200" y="2526900"/>
            <a:ext cx="7253512" cy="3111900"/>
          </a:xfrm>
          <a:prstGeom prst="rect">
            <a:avLst/>
          </a:prstGeom>
        </p:spPr>
      </p:pic>
    </p:spTree>
    <p:extLst>
      <p:ext uri="{BB962C8B-B14F-4D97-AF65-F5344CB8AC3E}">
        <p14:creationId xmlns:p14="http://schemas.microsoft.com/office/powerpoint/2010/main" val="2085158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Here, Product is the complex object under consideration. </a:t>
            </a:r>
            <a:endParaRPr lang="en-US" dirty="0" smtClean="0"/>
          </a:p>
          <a:p>
            <a:r>
              <a:rPr lang="en-US" dirty="0" err="1" smtClean="0"/>
              <a:t>ConcreteBuilder</a:t>
            </a:r>
            <a:r>
              <a:rPr lang="en-US" dirty="0" smtClean="0"/>
              <a:t> constructs </a:t>
            </a:r>
            <a:r>
              <a:rPr lang="en-US" dirty="0"/>
              <a:t>and assembles the parts of a Product object by implementing an </a:t>
            </a:r>
            <a:r>
              <a:rPr lang="en-US" dirty="0" smtClean="0"/>
              <a:t>abstract interface </a:t>
            </a:r>
            <a:r>
              <a:rPr lang="en-US" dirty="0"/>
              <a:t>called Builder</a:t>
            </a:r>
            <a:r>
              <a:rPr lang="en-US" dirty="0" smtClean="0"/>
              <a:t>.</a:t>
            </a:r>
          </a:p>
          <a:p>
            <a:r>
              <a:rPr lang="en-US" dirty="0" smtClean="0"/>
              <a:t>The </a:t>
            </a:r>
            <a:r>
              <a:rPr lang="en-US" dirty="0" err="1"/>
              <a:t>ConcreteBuilder</a:t>
            </a:r>
            <a:r>
              <a:rPr lang="en-US" dirty="0"/>
              <a:t> objects builds the internal </a:t>
            </a:r>
            <a:r>
              <a:rPr lang="en-US" dirty="0" smtClean="0"/>
              <a:t>representations of </a:t>
            </a:r>
            <a:r>
              <a:rPr lang="en-US" dirty="0"/>
              <a:t>the products and defines the creation process and assembly mechanisms</a:t>
            </a:r>
            <a:r>
              <a:rPr lang="en-US" dirty="0" smtClean="0"/>
              <a:t>.</a:t>
            </a:r>
          </a:p>
          <a:p>
            <a:r>
              <a:rPr lang="en-US" dirty="0" smtClean="0"/>
              <a:t>Director is responsible </a:t>
            </a:r>
            <a:r>
              <a:rPr lang="en-US" dirty="0"/>
              <a:t>for creating the final object using the Builder interface.</a:t>
            </a:r>
            <a:endParaRPr lang="en-IN" dirty="0"/>
          </a:p>
        </p:txBody>
      </p:sp>
      <p:sp>
        <p:nvSpPr>
          <p:cNvPr id="3" name="Title 2"/>
          <p:cNvSpPr>
            <a:spLocks noGrp="1"/>
          </p:cNvSpPr>
          <p:nvPr>
            <p:ph type="title"/>
          </p:nvPr>
        </p:nvSpPr>
        <p:spPr/>
        <p:txBody>
          <a:bodyPr/>
          <a:lstStyle/>
          <a:p>
            <a:r>
              <a:rPr lang="en-IN" dirty="0" smtClean="0"/>
              <a:t>Builder Pattern</a:t>
            </a:r>
            <a:endParaRPr lang="en-IN" dirty="0"/>
          </a:p>
        </p:txBody>
      </p:sp>
    </p:spTree>
    <p:extLst>
      <p:ext uri="{BB962C8B-B14F-4D97-AF65-F5344CB8AC3E}">
        <p14:creationId xmlns:p14="http://schemas.microsoft.com/office/powerpoint/2010/main" val="26852898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Real-Life Example</a:t>
            </a:r>
          </a:p>
          <a:p>
            <a:r>
              <a:rPr lang="en-US" dirty="0"/>
              <a:t>To complete an order for a computer, different hardware parts are assembled based </a:t>
            </a:r>
            <a:r>
              <a:rPr lang="en-US" dirty="0" smtClean="0"/>
              <a:t>on customer </a:t>
            </a:r>
            <a:r>
              <a:rPr lang="en-US" dirty="0"/>
              <a:t>preferences. For example, a customer can opt for a 500GB hard disk with an </a:t>
            </a:r>
            <a:r>
              <a:rPr lang="en-US" dirty="0" smtClean="0"/>
              <a:t>Intel processor</a:t>
            </a:r>
            <a:r>
              <a:rPr lang="en-US" dirty="0"/>
              <a:t>, and another customer can choose a 250GB hard disk with an AMD processor.</a:t>
            </a:r>
          </a:p>
          <a:p>
            <a:r>
              <a:rPr lang="en-IN" dirty="0"/>
              <a:t>Computer World Example</a:t>
            </a:r>
          </a:p>
          <a:p>
            <a:r>
              <a:rPr lang="en-US" dirty="0"/>
              <a:t>You can use this pattern when </a:t>
            </a:r>
            <a:r>
              <a:rPr lang="en-US" dirty="0" smtClean="0"/>
              <a:t> you </a:t>
            </a:r>
            <a:r>
              <a:rPr lang="en-US" dirty="0"/>
              <a:t>want to convert one text format to another </a:t>
            </a:r>
            <a:r>
              <a:rPr lang="en-US" dirty="0" smtClean="0"/>
              <a:t>text format</a:t>
            </a:r>
            <a:r>
              <a:rPr lang="en-US" dirty="0"/>
              <a:t>, such as converting from RTF to ASCII.</a:t>
            </a:r>
            <a:endParaRPr lang="en-IN" dirty="0"/>
          </a:p>
        </p:txBody>
      </p:sp>
      <p:sp>
        <p:nvSpPr>
          <p:cNvPr id="3" name="Title 2"/>
          <p:cNvSpPr>
            <a:spLocks noGrp="1"/>
          </p:cNvSpPr>
          <p:nvPr>
            <p:ph type="title"/>
          </p:nvPr>
        </p:nvSpPr>
        <p:spPr/>
        <p:txBody>
          <a:bodyPr/>
          <a:lstStyle/>
          <a:p>
            <a:r>
              <a:rPr lang="en-IN" dirty="0" smtClean="0"/>
              <a:t>Builder Pattern</a:t>
            </a:r>
            <a:endParaRPr lang="en-IN" dirty="0"/>
          </a:p>
        </p:txBody>
      </p:sp>
    </p:spTree>
    <p:extLst>
      <p:ext uri="{BB962C8B-B14F-4D97-AF65-F5344CB8AC3E}">
        <p14:creationId xmlns:p14="http://schemas.microsoft.com/office/powerpoint/2010/main" val="5890805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Builder Pattern</a:t>
            </a:r>
            <a:endParaRPr lang="en-IN" dirty="0"/>
          </a:p>
        </p:txBody>
      </p:sp>
      <p:pic>
        <p:nvPicPr>
          <p:cNvPr id="4" name="Picture 3"/>
          <p:cNvPicPr>
            <a:picLocks noChangeAspect="1"/>
          </p:cNvPicPr>
          <p:nvPr/>
        </p:nvPicPr>
        <p:blipFill>
          <a:blip r:embed="rId2"/>
          <a:stretch>
            <a:fillRect/>
          </a:stretch>
        </p:blipFill>
        <p:spPr>
          <a:xfrm>
            <a:off x="1748218" y="1676400"/>
            <a:ext cx="5572801" cy="4888801"/>
          </a:xfrm>
          <a:prstGeom prst="rect">
            <a:avLst/>
          </a:prstGeom>
        </p:spPr>
      </p:pic>
    </p:spTree>
    <p:extLst>
      <p:ext uri="{BB962C8B-B14F-4D97-AF65-F5344CB8AC3E}">
        <p14:creationId xmlns:p14="http://schemas.microsoft.com/office/powerpoint/2010/main" val="1647831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origins of the design patterns that are prevalent in software architecture today were born from </a:t>
            </a:r>
            <a:r>
              <a:rPr lang="en-US" dirty="0" smtClean="0"/>
              <a:t>the experiences </a:t>
            </a:r>
            <a:r>
              <a:rPr lang="en-US" dirty="0"/>
              <a:t>and knowledge of programmers over many years of using object-oriented programming languages.</a:t>
            </a:r>
          </a:p>
          <a:p>
            <a:r>
              <a:rPr lang="en-US" dirty="0"/>
              <a:t>A set of the most common patterns were catalogued in a book entitled </a:t>
            </a:r>
            <a:r>
              <a:rPr lang="en-US" i="1" dirty="0"/>
              <a:t>Design Patterns: </a:t>
            </a:r>
            <a:r>
              <a:rPr lang="en-US" i="1" dirty="0" smtClean="0"/>
              <a:t>Elements of </a:t>
            </a:r>
            <a:r>
              <a:rPr lang="en-US" i="1" dirty="0"/>
              <a:t>Reusable Object-Oriented Software</a:t>
            </a:r>
            <a:r>
              <a:rPr lang="en-US" dirty="0"/>
              <a:t>, more affectionately known as the </a:t>
            </a:r>
            <a:r>
              <a:rPr lang="en-US" i="1" dirty="0"/>
              <a:t>Design Patterns Bible</a:t>
            </a:r>
            <a:r>
              <a:rPr lang="en-US" dirty="0"/>
              <a:t>. </a:t>
            </a:r>
            <a:endParaRPr lang="en-US" dirty="0" smtClean="0"/>
          </a:p>
          <a:p>
            <a:r>
              <a:rPr lang="en-US" dirty="0" smtClean="0"/>
              <a:t>This book </a:t>
            </a:r>
            <a:r>
              <a:rPr lang="en-US" dirty="0"/>
              <a:t>was written by Erich Gamma, Richard Helm, Ralph Johnson, and John </a:t>
            </a:r>
            <a:r>
              <a:rPr lang="en-US" dirty="0" err="1"/>
              <a:t>Vlissides</a:t>
            </a:r>
            <a:r>
              <a:rPr lang="en-US" dirty="0"/>
              <a:t>, better known </a:t>
            </a:r>
            <a:r>
              <a:rPr lang="en-US" dirty="0" smtClean="0"/>
              <a:t>as </a:t>
            </a:r>
            <a:r>
              <a:rPr lang="en-IN" dirty="0" smtClean="0"/>
              <a:t>the </a:t>
            </a:r>
            <a:r>
              <a:rPr lang="en-IN" dirty="0"/>
              <a:t>Gang of Four</a:t>
            </a:r>
          </a:p>
        </p:txBody>
      </p:sp>
      <p:sp>
        <p:nvSpPr>
          <p:cNvPr id="3" name="Title 2"/>
          <p:cNvSpPr>
            <a:spLocks noGrp="1"/>
          </p:cNvSpPr>
          <p:nvPr>
            <p:ph type="title"/>
          </p:nvPr>
        </p:nvSpPr>
        <p:spPr/>
        <p:txBody>
          <a:bodyPr/>
          <a:lstStyle/>
          <a:p>
            <a:r>
              <a:rPr lang="en-IN" dirty="0"/>
              <a:t>Origins</a:t>
            </a:r>
          </a:p>
        </p:txBody>
      </p:sp>
    </p:spTree>
    <p:extLst>
      <p:ext uri="{BB962C8B-B14F-4D97-AF65-F5344CB8AC3E}">
        <p14:creationId xmlns:p14="http://schemas.microsoft.com/office/powerpoint/2010/main" val="11607660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You direct the builder to build the objects step-by-step, and </a:t>
            </a:r>
            <a:r>
              <a:rPr lang="en-US" dirty="0" smtClean="0"/>
              <a:t>you promote </a:t>
            </a:r>
            <a:r>
              <a:rPr lang="en-US" dirty="0"/>
              <a:t>encapsulation by hiding the details of the </a:t>
            </a:r>
            <a:r>
              <a:rPr lang="en-US" dirty="0" smtClean="0"/>
              <a:t>complex construction </a:t>
            </a:r>
            <a:r>
              <a:rPr lang="en-US" dirty="0"/>
              <a:t>process</a:t>
            </a:r>
            <a:r>
              <a:rPr lang="en-US" dirty="0" smtClean="0"/>
              <a:t>.</a:t>
            </a:r>
          </a:p>
          <a:p>
            <a:r>
              <a:rPr lang="en-US" dirty="0" smtClean="0"/>
              <a:t>The </a:t>
            </a:r>
            <a:r>
              <a:rPr lang="en-US" dirty="0"/>
              <a:t>director can retrieve the final </a:t>
            </a:r>
            <a:r>
              <a:rPr lang="en-US" dirty="0" smtClean="0"/>
              <a:t>product from </a:t>
            </a:r>
            <a:r>
              <a:rPr lang="en-US" dirty="0"/>
              <a:t>the builder when the whole construction is over</a:t>
            </a:r>
            <a:r>
              <a:rPr lang="en-US" dirty="0" smtClean="0"/>
              <a:t>.</a:t>
            </a:r>
          </a:p>
          <a:p>
            <a:r>
              <a:rPr lang="en-US" dirty="0" smtClean="0"/>
              <a:t>In </a:t>
            </a:r>
            <a:r>
              <a:rPr lang="en-US" dirty="0"/>
              <a:t>general</a:t>
            </a:r>
            <a:r>
              <a:rPr lang="en-US" dirty="0" smtClean="0"/>
              <a:t>, at </a:t>
            </a:r>
            <a:r>
              <a:rPr lang="en-US" dirty="0"/>
              <a:t>a high level, you seem to have only one method that makes </a:t>
            </a:r>
            <a:r>
              <a:rPr lang="en-US" dirty="0" smtClean="0"/>
              <a:t>the complete </a:t>
            </a:r>
            <a:r>
              <a:rPr lang="en-US" dirty="0"/>
              <a:t>product, but other internal methods are involved in </a:t>
            </a:r>
            <a:r>
              <a:rPr lang="en-US" dirty="0" smtClean="0"/>
              <a:t>the creation </a:t>
            </a:r>
            <a:r>
              <a:rPr lang="en-US" dirty="0"/>
              <a:t>process. So, you have finer control over the </a:t>
            </a:r>
            <a:r>
              <a:rPr lang="en-US" dirty="0" smtClean="0"/>
              <a:t>construction process.</a:t>
            </a:r>
          </a:p>
          <a:p>
            <a:r>
              <a:rPr lang="en-US" dirty="0"/>
              <a:t>Using this pattern, the same construction process can </a:t>
            </a:r>
            <a:r>
              <a:rPr lang="en-US" dirty="0" smtClean="0"/>
              <a:t>produce </a:t>
            </a:r>
            <a:r>
              <a:rPr lang="en-IN" dirty="0" smtClean="0"/>
              <a:t>different </a:t>
            </a:r>
            <a:r>
              <a:rPr lang="en-IN" dirty="0"/>
              <a:t>products.</a:t>
            </a:r>
          </a:p>
          <a:p>
            <a:r>
              <a:rPr lang="en-US" dirty="0"/>
              <a:t>• You can also vary the internal representation of products.</a:t>
            </a:r>
            <a:endParaRPr lang="en-IN" dirty="0"/>
          </a:p>
        </p:txBody>
      </p:sp>
      <p:sp>
        <p:nvSpPr>
          <p:cNvPr id="3" name="Title 2"/>
          <p:cNvSpPr>
            <a:spLocks noGrp="1"/>
          </p:cNvSpPr>
          <p:nvPr>
            <p:ph type="title"/>
          </p:nvPr>
        </p:nvSpPr>
        <p:spPr/>
        <p:txBody>
          <a:bodyPr/>
          <a:lstStyle/>
          <a:p>
            <a:r>
              <a:rPr lang="en-IN" dirty="0" smtClean="0"/>
              <a:t>Builder  Pattern Advantages</a:t>
            </a:r>
            <a:endParaRPr lang="en-IN" dirty="0"/>
          </a:p>
        </p:txBody>
      </p:sp>
    </p:spTree>
    <p:extLst>
      <p:ext uri="{BB962C8B-B14F-4D97-AF65-F5344CB8AC3E}">
        <p14:creationId xmlns:p14="http://schemas.microsoft.com/office/powerpoint/2010/main" val="9576257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dirty="0"/>
              <a:t>Answer:</a:t>
            </a:r>
          </a:p>
          <a:p>
            <a:pPr marL="0" indent="0">
              <a:buNone/>
            </a:pPr>
            <a:r>
              <a:rPr lang="en-US" dirty="0"/>
              <a:t>• It is not suitable if you want to deal with mutable objects (</a:t>
            </a:r>
            <a:r>
              <a:rPr lang="en-US" dirty="0" smtClean="0"/>
              <a:t>which </a:t>
            </a:r>
            <a:r>
              <a:rPr lang="en-IN" dirty="0" smtClean="0"/>
              <a:t>can </a:t>
            </a:r>
            <a:r>
              <a:rPr lang="en-IN" dirty="0"/>
              <a:t>be modified later).</a:t>
            </a:r>
          </a:p>
          <a:p>
            <a:pPr marL="0" indent="0">
              <a:buNone/>
            </a:pPr>
            <a:r>
              <a:rPr lang="en-US" dirty="0"/>
              <a:t>• You may need to duplicate some portion of the code. </a:t>
            </a:r>
            <a:r>
              <a:rPr lang="en-US" dirty="0" smtClean="0"/>
              <a:t>These duplications </a:t>
            </a:r>
            <a:r>
              <a:rPr lang="en-US" dirty="0"/>
              <a:t>may have significant impact in some contexts.</a:t>
            </a:r>
          </a:p>
          <a:p>
            <a:pPr marL="0" indent="0">
              <a:buNone/>
            </a:pPr>
            <a:r>
              <a:rPr lang="en-US" dirty="0"/>
              <a:t>• To create more products, you need to create more </a:t>
            </a:r>
            <a:r>
              <a:rPr lang="en-US" dirty="0" smtClean="0"/>
              <a:t>concrete </a:t>
            </a:r>
            <a:r>
              <a:rPr lang="en-IN" dirty="0" smtClean="0"/>
              <a:t>builders</a:t>
            </a:r>
            <a:r>
              <a:rPr lang="en-IN" dirty="0"/>
              <a:t>.</a:t>
            </a:r>
          </a:p>
        </p:txBody>
      </p:sp>
      <p:sp>
        <p:nvSpPr>
          <p:cNvPr id="3" name="Title 2"/>
          <p:cNvSpPr>
            <a:spLocks noGrp="1"/>
          </p:cNvSpPr>
          <p:nvPr>
            <p:ph type="title"/>
          </p:nvPr>
        </p:nvSpPr>
        <p:spPr/>
        <p:txBody>
          <a:bodyPr/>
          <a:lstStyle/>
          <a:p>
            <a:r>
              <a:rPr lang="en-IN" dirty="0" smtClean="0"/>
              <a:t>Builder  Pattern Drawbacks</a:t>
            </a:r>
            <a:endParaRPr lang="en-IN" dirty="0"/>
          </a:p>
        </p:txBody>
      </p:sp>
    </p:spTree>
    <p:extLst>
      <p:ext uri="{BB962C8B-B14F-4D97-AF65-F5344CB8AC3E}">
        <p14:creationId xmlns:p14="http://schemas.microsoft.com/office/powerpoint/2010/main" val="11872484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GoF</a:t>
            </a:r>
            <a:r>
              <a:rPr lang="en-IN" dirty="0"/>
              <a:t> Definition</a:t>
            </a:r>
          </a:p>
          <a:p>
            <a:r>
              <a:rPr lang="en-US" dirty="0"/>
              <a:t>Define an interface for creating an object, but let subclasses decide which class </a:t>
            </a:r>
            <a:r>
              <a:rPr lang="en-US" dirty="0" smtClean="0"/>
              <a:t>to instantiate.</a:t>
            </a:r>
          </a:p>
          <a:p>
            <a:r>
              <a:rPr lang="en-US" dirty="0" smtClean="0"/>
              <a:t>The </a:t>
            </a:r>
            <a:r>
              <a:rPr lang="en-US" dirty="0"/>
              <a:t>Factory Method pattern lets a class defer instantiation to subclasses</a:t>
            </a:r>
            <a:r>
              <a:rPr lang="en-US" dirty="0" smtClean="0"/>
              <a:t>.</a:t>
            </a:r>
          </a:p>
          <a:p>
            <a:r>
              <a:rPr lang="en-IN" dirty="0"/>
              <a:t>Real-Life Example</a:t>
            </a:r>
          </a:p>
          <a:p>
            <a:r>
              <a:rPr lang="en-US" dirty="0"/>
              <a:t>In a restaurant, based on customer inputs, a chef varies the taste of dishes to make </a:t>
            </a:r>
            <a:r>
              <a:rPr lang="en-US" dirty="0" smtClean="0"/>
              <a:t>the </a:t>
            </a:r>
            <a:r>
              <a:rPr lang="en-IN" dirty="0" smtClean="0"/>
              <a:t>final </a:t>
            </a:r>
            <a:r>
              <a:rPr lang="en-IN" dirty="0"/>
              <a:t>products.</a:t>
            </a:r>
          </a:p>
        </p:txBody>
      </p:sp>
      <p:sp>
        <p:nvSpPr>
          <p:cNvPr id="3" name="Title 2"/>
          <p:cNvSpPr>
            <a:spLocks noGrp="1"/>
          </p:cNvSpPr>
          <p:nvPr>
            <p:ph type="title"/>
          </p:nvPr>
        </p:nvSpPr>
        <p:spPr/>
        <p:txBody>
          <a:bodyPr/>
          <a:lstStyle/>
          <a:p>
            <a:r>
              <a:rPr lang="en-IN" dirty="0" smtClean="0"/>
              <a:t>Factory Method</a:t>
            </a:r>
            <a:endParaRPr lang="en-IN" dirty="0"/>
          </a:p>
        </p:txBody>
      </p:sp>
    </p:spTree>
    <p:extLst>
      <p:ext uri="{BB962C8B-B14F-4D97-AF65-F5344CB8AC3E}">
        <p14:creationId xmlns:p14="http://schemas.microsoft.com/office/powerpoint/2010/main" val="5591709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GoF</a:t>
            </a:r>
            <a:r>
              <a:rPr lang="en-IN" dirty="0"/>
              <a:t> Definition</a:t>
            </a:r>
          </a:p>
          <a:p>
            <a:r>
              <a:rPr lang="en-US" dirty="0"/>
              <a:t>Define an interface for creating an object, but let subclasses decide which class </a:t>
            </a:r>
            <a:r>
              <a:rPr lang="en-US" dirty="0" smtClean="0"/>
              <a:t>to instantiate.</a:t>
            </a:r>
          </a:p>
          <a:p>
            <a:r>
              <a:rPr lang="en-US" dirty="0" smtClean="0"/>
              <a:t>The </a:t>
            </a:r>
            <a:r>
              <a:rPr lang="en-US" dirty="0"/>
              <a:t>Factory Method pattern lets a class defer instantiation to subclasses</a:t>
            </a:r>
            <a:r>
              <a:rPr lang="en-US" dirty="0" smtClean="0"/>
              <a:t>.</a:t>
            </a:r>
          </a:p>
          <a:p>
            <a:r>
              <a:rPr lang="en-IN" dirty="0"/>
              <a:t>Real-Life Example</a:t>
            </a:r>
          </a:p>
          <a:p>
            <a:r>
              <a:rPr lang="en-US" dirty="0"/>
              <a:t>In a restaurant, based on customer inputs, a chef varies the taste of dishes to make </a:t>
            </a:r>
            <a:r>
              <a:rPr lang="en-US" dirty="0" smtClean="0"/>
              <a:t>the </a:t>
            </a:r>
            <a:r>
              <a:rPr lang="en-IN" dirty="0" smtClean="0"/>
              <a:t>final </a:t>
            </a:r>
            <a:r>
              <a:rPr lang="en-IN" dirty="0"/>
              <a:t>products.</a:t>
            </a:r>
          </a:p>
        </p:txBody>
      </p:sp>
      <p:sp>
        <p:nvSpPr>
          <p:cNvPr id="3" name="Title 2"/>
          <p:cNvSpPr>
            <a:spLocks noGrp="1"/>
          </p:cNvSpPr>
          <p:nvPr>
            <p:ph type="title"/>
          </p:nvPr>
        </p:nvSpPr>
        <p:spPr/>
        <p:txBody>
          <a:bodyPr/>
          <a:lstStyle/>
          <a:p>
            <a:r>
              <a:rPr lang="en-IN" dirty="0" smtClean="0"/>
              <a:t>Factory Method</a:t>
            </a:r>
            <a:endParaRPr lang="en-IN" dirty="0"/>
          </a:p>
        </p:txBody>
      </p:sp>
    </p:spTree>
    <p:extLst>
      <p:ext uri="{BB962C8B-B14F-4D97-AF65-F5344CB8AC3E}">
        <p14:creationId xmlns:p14="http://schemas.microsoft.com/office/powerpoint/2010/main" val="31679687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Computer World Example</a:t>
            </a:r>
          </a:p>
          <a:p>
            <a:r>
              <a:rPr lang="en-US" dirty="0"/>
              <a:t>In an application, you may have different database users. For example, one user may </a:t>
            </a:r>
            <a:r>
              <a:rPr lang="en-US" dirty="0" smtClean="0"/>
              <a:t>use Oracle</a:t>
            </a:r>
            <a:r>
              <a:rPr lang="en-US" dirty="0"/>
              <a:t>, and the other may use SQL Server</a:t>
            </a:r>
            <a:r>
              <a:rPr lang="en-US" dirty="0" smtClean="0"/>
              <a:t>.</a:t>
            </a:r>
          </a:p>
          <a:p>
            <a:r>
              <a:rPr lang="en-US" dirty="0" smtClean="0"/>
              <a:t>Whenever </a:t>
            </a:r>
            <a:r>
              <a:rPr lang="en-US" dirty="0"/>
              <a:t>you need to insert data into </a:t>
            </a:r>
            <a:r>
              <a:rPr lang="en-US" dirty="0" smtClean="0"/>
              <a:t>your database</a:t>
            </a:r>
            <a:r>
              <a:rPr lang="en-US" dirty="0"/>
              <a:t>, you need to create either a </a:t>
            </a:r>
            <a:r>
              <a:rPr lang="en-US" dirty="0" err="1"/>
              <a:t>SqlConnection</a:t>
            </a:r>
            <a:r>
              <a:rPr lang="en-US" dirty="0"/>
              <a:t> or an </a:t>
            </a:r>
            <a:r>
              <a:rPr lang="en-US" dirty="0" err="1"/>
              <a:t>OracleConnection</a:t>
            </a:r>
            <a:r>
              <a:rPr lang="en-US" dirty="0"/>
              <a:t> and </a:t>
            </a:r>
            <a:r>
              <a:rPr lang="en-US" dirty="0" smtClean="0"/>
              <a:t>only then </a:t>
            </a:r>
            <a:r>
              <a:rPr lang="en-US" dirty="0"/>
              <a:t>can you proceed. </a:t>
            </a:r>
            <a:endParaRPr lang="en-US" dirty="0" smtClean="0"/>
          </a:p>
          <a:p>
            <a:r>
              <a:rPr lang="en-US" dirty="0" smtClean="0"/>
              <a:t>If </a:t>
            </a:r>
            <a:r>
              <a:rPr lang="en-US" dirty="0"/>
              <a:t>you put the code into if-else (or switch) statements, you </a:t>
            </a:r>
            <a:r>
              <a:rPr lang="en-US" dirty="0" smtClean="0"/>
              <a:t>need to </a:t>
            </a:r>
            <a:r>
              <a:rPr lang="en-US" dirty="0"/>
              <a:t>repeat a lot of code, which isn’t easily maintainable. </a:t>
            </a:r>
            <a:endParaRPr lang="en-US" dirty="0" smtClean="0"/>
          </a:p>
          <a:p>
            <a:r>
              <a:rPr lang="en-US" dirty="0" smtClean="0"/>
              <a:t>This </a:t>
            </a:r>
            <a:r>
              <a:rPr lang="en-US" dirty="0"/>
              <a:t>is because whenever </a:t>
            </a:r>
            <a:r>
              <a:rPr lang="en-US" dirty="0" smtClean="0"/>
              <a:t>you need </a:t>
            </a:r>
            <a:r>
              <a:rPr lang="en-US" dirty="0"/>
              <a:t>to support a new type of connection, you need to reopen your code and make </a:t>
            </a:r>
            <a:r>
              <a:rPr lang="en-US" dirty="0" smtClean="0"/>
              <a:t>those modifications</a:t>
            </a:r>
            <a:r>
              <a:rPr lang="en-US" dirty="0"/>
              <a:t>. This type of problem can be resolved using the Factory Method pattern.</a:t>
            </a:r>
          </a:p>
          <a:p>
            <a:r>
              <a:rPr lang="en-US" dirty="0"/>
              <a:t>Here I’ll provide an abstract creator class (</a:t>
            </a:r>
            <a:r>
              <a:rPr lang="en-US" dirty="0" err="1"/>
              <a:t>IAnimalFactory</a:t>
            </a:r>
            <a:r>
              <a:rPr lang="en-US" dirty="0"/>
              <a:t>) to define the basic structure</a:t>
            </a:r>
            <a:r>
              <a:rPr lang="en-US" dirty="0" smtClean="0"/>
              <a:t>. </a:t>
            </a:r>
            <a:endParaRPr lang="en-US" dirty="0"/>
          </a:p>
          <a:p>
            <a:r>
              <a:rPr lang="en-US" dirty="0"/>
              <a:t>As per the definition, the instantiation process will be carried out through the </a:t>
            </a:r>
            <a:r>
              <a:rPr lang="en-US" dirty="0" smtClean="0"/>
              <a:t>subclasses that </a:t>
            </a:r>
            <a:r>
              <a:rPr lang="en-US" dirty="0"/>
              <a:t>derive from this abstract class.</a:t>
            </a:r>
            <a:endParaRPr lang="en-IN" dirty="0"/>
          </a:p>
        </p:txBody>
      </p:sp>
      <p:sp>
        <p:nvSpPr>
          <p:cNvPr id="3" name="Title 2"/>
          <p:cNvSpPr>
            <a:spLocks noGrp="1"/>
          </p:cNvSpPr>
          <p:nvPr>
            <p:ph type="title"/>
          </p:nvPr>
        </p:nvSpPr>
        <p:spPr/>
        <p:txBody>
          <a:bodyPr/>
          <a:lstStyle/>
          <a:p>
            <a:r>
              <a:rPr lang="en-IN" dirty="0" smtClean="0"/>
              <a:t>Factory Method</a:t>
            </a:r>
            <a:endParaRPr lang="en-IN" dirty="0"/>
          </a:p>
        </p:txBody>
      </p:sp>
    </p:spTree>
    <p:extLst>
      <p:ext uri="{BB962C8B-B14F-4D97-AF65-F5344CB8AC3E}">
        <p14:creationId xmlns:p14="http://schemas.microsoft.com/office/powerpoint/2010/main" val="33267492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Factory Method</a:t>
            </a:r>
            <a:endParaRPr lang="en-IN" dirty="0"/>
          </a:p>
        </p:txBody>
      </p:sp>
      <p:pic>
        <p:nvPicPr>
          <p:cNvPr id="5" name="Picture 4"/>
          <p:cNvPicPr>
            <a:picLocks noChangeAspect="1"/>
          </p:cNvPicPr>
          <p:nvPr/>
        </p:nvPicPr>
        <p:blipFill>
          <a:blip r:embed="rId2"/>
          <a:stretch>
            <a:fillRect/>
          </a:stretch>
        </p:blipFill>
        <p:spPr>
          <a:xfrm>
            <a:off x="1540409" y="1905000"/>
            <a:ext cx="6046511" cy="3962400"/>
          </a:xfrm>
          <a:prstGeom prst="rect">
            <a:avLst/>
          </a:prstGeom>
        </p:spPr>
      </p:pic>
    </p:spTree>
    <p:extLst>
      <p:ext uri="{BB962C8B-B14F-4D97-AF65-F5344CB8AC3E}">
        <p14:creationId xmlns:p14="http://schemas.microsoft.com/office/powerpoint/2010/main" val="1689295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Abstract Factory Pattern</a:t>
            </a:r>
            <a:endParaRPr lang="en-IN" dirty="0"/>
          </a:p>
        </p:txBody>
      </p:sp>
      <p:pic>
        <p:nvPicPr>
          <p:cNvPr id="4" name="Picture 3"/>
          <p:cNvPicPr>
            <a:picLocks noChangeAspect="1"/>
          </p:cNvPicPr>
          <p:nvPr/>
        </p:nvPicPr>
        <p:blipFill>
          <a:blip r:embed="rId2"/>
          <a:stretch>
            <a:fillRect/>
          </a:stretch>
        </p:blipFill>
        <p:spPr>
          <a:xfrm>
            <a:off x="1219200" y="1828800"/>
            <a:ext cx="5867400" cy="4473198"/>
          </a:xfrm>
          <a:prstGeom prst="rect">
            <a:avLst/>
          </a:prstGeom>
        </p:spPr>
      </p:pic>
    </p:spTree>
    <p:extLst>
      <p:ext uri="{BB962C8B-B14F-4D97-AF65-F5344CB8AC3E}">
        <p14:creationId xmlns:p14="http://schemas.microsoft.com/office/powerpoint/2010/main" val="28986666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pPr marL="0" indent="0">
              <a:buNone/>
            </a:pPr>
            <a:r>
              <a:rPr lang="en-IN" dirty="0" err="1"/>
              <a:t>GoF</a:t>
            </a:r>
            <a:r>
              <a:rPr lang="en-IN" dirty="0"/>
              <a:t> Definition</a:t>
            </a:r>
          </a:p>
          <a:p>
            <a:r>
              <a:rPr lang="en-US" dirty="0"/>
              <a:t>Define a one-to-many dependency between objects so that when one object </a:t>
            </a:r>
            <a:r>
              <a:rPr lang="en-US" dirty="0" smtClean="0"/>
              <a:t>changes state</a:t>
            </a:r>
            <a:r>
              <a:rPr lang="en-US" dirty="0"/>
              <a:t>, all its dependents are notified and updated automatically</a:t>
            </a:r>
            <a:r>
              <a:rPr lang="en-US" dirty="0" smtClean="0"/>
              <a:t>.</a:t>
            </a:r>
          </a:p>
          <a:p>
            <a:pPr marL="0" indent="0">
              <a:buNone/>
            </a:pPr>
            <a:endParaRPr lang="en-IN" dirty="0" smtClean="0"/>
          </a:p>
          <a:p>
            <a:pPr marL="0" indent="0">
              <a:buNone/>
            </a:pPr>
            <a:r>
              <a:rPr lang="en-IN" dirty="0" smtClean="0"/>
              <a:t>Concept</a:t>
            </a:r>
            <a:endParaRPr lang="en-IN" dirty="0"/>
          </a:p>
          <a:p>
            <a:r>
              <a:rPr lang="en-US" dirty="0"/>
              <a:t>In this pattern, there are many observers (objects) that are observing a particular </a:t>
            </a:r>
            <a:r>
              <a:rPr lang="en-US" dirty="0" smtClean="0"/>
              <a:t>subject (</a:t>
            </a:r>
            <a:r>
              <a:rPr lang="en-US" dirty="0"/>
              <a:t>also an object</a:t>
            </a:r>
            <a:r>
              <a:rPr lang="en-US" dirty="0" smtClean="0"/>
              <a:t>).</a:t>
            </a:r>
          </a:p>
          <a:p>
            <a:r>
              <a:rPr lang="en-US" dirty="0" smtClean="0"/>
              <a:t> </a:t>
            </a:r>
            <a:r>
              <a:rPr lang="en-US" dirty="0"/>
              <a:t>Observers want to be notified when there is a change made </a:t>
            </a:r>
            <a:r>
              <a:rPr lang="en-US" dirty="0" smtClean="0"/>
              <a:t>inside the </a:t>
            </a:r>
            <a:r>
              <a:rPr lang="en-US" dirty="0"/>
              <a:t>subject</a:t>
            </a:r>
            <a:r>
              <a:rPr lang="en-US" dirty="0" smtClean="0"/>
              <a:t>.</a:t>
            </a:r>
          </a:p>
          <a:p>
            <a:r>
              <a:rPr lang="en-US" dirty="0" smtClean="0"/>
              <a:t> </a:t>
            </a:r>
            <a:r>
              <a:rPr lang="en-US" dirty="0"/>
              <a:t>So, they register themselves to that subject</a:t>
            </a:r>
            <a:r>
              <a:rPr lang="en-US" dirty="0" smtClean="0"/>
              <a:t>.</a:t>
            </a:r>
          </a:p>
          <a:p>
            <a:r>
              <a:rPr lang="en-US" dirty="0"/>
              <a:t> </a:t>
            </a:r>
            <a:r>
              <a:rPr lang="en-US" dirty="0" smtClean="0"/>
              <a:t> </a:t>
            </a:r>
            <a:r>
              <a:rPr lang="en-US" dirty="0"/>
              <a:t>When they lose interest in </a:t>
            </a:r>
            <a:r>
              <a:rPr lang="en-US" dirty="0" smtClean="0"/>
              <a:t>the subject</a:t>
            </a:r>
            <a:r>
              <a:rPr lang="en-US" dirty="0"/>
              <a:t>, they simply unregister from the subject</a:t>
            </a:r>
            <a:r>
              <a:rPr lang="en-US" dirty="0" smtClean="0"/>
              <a:t>.</a:t>
            </a:r>
          </a:p>
          <a:p>
            <a:r>
              <a:rPr lang="en-US" dirty="0" smtClean="0"/>
              <a:t> </a:t>
            </a:r>
            <a:r>
              <a:rPr lang="en-US" dirty="0"/>
              <a:t>Sometimes this model is referred as </a:t>
            </a:r>
            <a:r>
              <a:rPr lang="en-US" dirty="0" smtClean="0"/>
              <a:t>the Publisher-Subscriber </a:t>
            </a:r>
            <a:r>
              <a:rPr lang="en-US" dirty="0"/>
              <a:t>model. The whole idea can be summarized as follows: using </a:t>
            </a:r>
            <a:r>
              <a:rPr lang="en-US" dirty="0" smtClean="0"/>
              <a:t>this pattern</a:t>
            </a:r>
            <a:r>
              <a:rPr lang="en-US" dirty="0"/>
              <a:t>, an object (subject) can send notifications to multiple observers (a set of objects</a:t>
            </a:r>
            <a:r>
              <a:rPr lang="en-US" dirty="0" smtClean="0"/>
              <a:t>) </a:t>
            </a:r>
            <a:r>
              <a:rPr lang="en-IN" dirty="0" smtClean="0"/>
              <a:t>at </a:t>
            </a:r>
            <a:r>
              <a:rPr lang="en-IN" dirty="0"/>
              <a:t>the same time.</a:t>
            </a:r>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26014108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Observer Pattern</a:t>
            </a:r>
            <a:endParaRPr lang="en-IN" dirty="0"/>
          </a:p>
        </p:txBody>
      </p:sp>
      <p:pic>
        <p:nvPicPr>
          <p:cNvPr id="5" name="Picture 4"/>
          <p:cNvPicPr>
            <a:picLocks noChangeAspect="1"/>
          </p:cNvPicPr>
          <p:nvPr/>
        </p:nvPicPr>
        <p:blipFill>
          <a:blip r:embed="rId2"/>
          <a:stretch>
            <a:fillRect/>
          </a:stretch>
        </p:blipFill>
        <p:spPr>
          <a:xfrm>
            <a:off x="990600" y="1908604"/>
            <a:ext cx="6705600" cy="3633867"/>
          </a:xfrm>
          <a:prstGeom prst="rect">
            <a:avLst/>
          </a:prstGeom>
        </p:spPr>
      </p:pic>
    </p:spTree>
    <p:extLst>
      <p:ext uri="{BB962C8B-B14F-4D97-AF65-F5344CB8AC3E}">
        <p14:creationId xmlns:p14="http://schemas.microsoft.com/office/powerpoint/2010/main" val="4952834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dirty="0"/>
              <a:t>Real-Life Example</a:t>
            </a:r>
          </a:p>
          <a:p>
            <a:r>
              <a:rPr lang="en-US" dirty="0"/>
              <a:t>Think about a celebrity who has many followers on social media. </a:t>
            </a:r>
            <a:endParaRPr lang="en-US" dirty="0" smtClean="0"/>
          </a:p>
          <a:p>
            <a:r>
              <a:rPr lang="en-US" dirty="0" smtClean="0"/>
              <a:t>Each </a:t>
            </a:r>
            <a:r>
              <a:rPr lang="en-US" dirty="0"/>
              <a:t>of these </a:t>
            </a:r>
            <a:r>
              <a:rPr lang="en-US" dirty="0" smtClean="0"/>
              <a:t>followers wants </a:t>
            </a:r>
            <a:r>
              <a:rPr lang="en-US" dirty="0"/>
              <a:t>to get all the latest updates from their favorite celebrity. </a:t>
            </a:r>
            <a:endParaRPr lang="en-US" dirty="0" smtClean="0"/>
          </a:p>
          <a:p>
            <a:r>
              <a:rPr lang="en-US" dirty="0" smtClean="0"/>
              <a:t>So</a:t>
            </a:r>
            <a:r>
              <a:rPr lang="en-US" dirty="0"/>
              <a:t>, they follow </a:t>
            </a:r>
            <a:r>
              <a:rPr lang="en-US" dirty="0" smtClean="0"/>
              <a:t>the celebrity </a:t>
            </a:r>
            <a:r>
              <a:rPr lang="en-US" dirty="0"/>
              <a:t>until their interest wanes</a:t>
            </a:r>
            <a:r>
              <a:rPr lang="en-US" dirty="0" smtClean="0"/>
              <a:t>.</a:t>
            </a:r>
          </a:p>
          <a:p>
            <a:r>
              <a:rPr lang="en-US" dirty="0" smtClean="0"/>
              <a:t>When </a:t>
            </a:r>
            <a:r>
              <a:rPr lang="en-US" dirty="0"/>
              <a:t>they lose interest, they simply do not </a:t>
            </a:r>
            <a:r>
              <a:rPr lang="en-US" dirty="0" smtClean="0"/>
              <a:t>follow that </a:t>
            </a:r>
            <a:r>
              <a:rPr lang="en-US" dirty="0"/>
              <a:t>celebrity. </a:t>
            </a:r>
            <a:endParaRPr lang="en-US" dirty="0" smtClean="0"/>
          </a:p>
          <a:p>
            <a:r>
              <a:rPr lang="en-US" dirty="0" smtClean="0"/>
              <a:t>Think </a:t>
            </a:r>
            <a:r>
              <a:rPr lang="en-US" dirty="0"/>
              <a:t>of each of these fans or followers as an observer and the celebrity </a:t>
            </a:r>
            <a:r>
              <a:rPr lang="en-US" dirty="0" smtClean="0"/>
              <a:t>as </a:t>
            </a:r>
            <a:r>
              <a:rPr lang="en-IN" dirty="0" smtClean="0"/>
              <a:t>the </a:t>
            </a:r>
            <a:r>
              <a:rPr lang="en-IN" dirty="0"/>
              <a:t>subject.</a:t>
            </a:r>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1118668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They collected 23 design patterns and organized them into 3 groups:</a:t>
            </a:r>
          </a:p>
          <a:p>
            <a:r>
              <a:rPr lang="en-US" b="1" dirty="0" smtClean="0"/>
              <a:t>Creational </a:t>
            </a:r>
            <a:r>
              <a:rPr lang="en-US" b="1" dirty="0"/>
              <a:t>Patterns: </a:t>
            </a:r>
            <a:r>
              <a:rPr lang="en-US" dirty="0"/>
              <a:t>These deal with object construction and referencing.</a:t>
            </a:r>
          </a:p>
          <a:p>
            <a:r>
              <a:rPr lang="en-US" b="1" dirty="0" smtClean="0"/>
              <a:t>Structural </a:t>
            </a:r>
            <a:r>
              <a:rPr lang="en-US" b="1" dirty="0"/>
              <a:t>Patterns: </a:t>
            </a:r>
            <a:r>
              <a:rPr lang="en-US" dirty="0"/>
              <a:t>These deal with the relationships between objects and how they </a:t>
            </a:r>
            <a:r>
              <a:rPr lang="en-US" dirty="0" smtClean="0"/>
              <a:t>interact with </a:t>
            </a:r>
            <a:r>
              <a:rPr lang="en-US" dirty="0"/>
              <a:t>each other to form larger complex objects.</a:t>
            </a:r>
          </a:p>
          <a:p>
            <a:r>
              <a:rPr lang="en-US" b="1" dirty="0" smtClean="0"/>
              <a:t>Behavioral </a:t>
            </a:r>
            <a:r>
              <a:rPr lang="en-US" b="1" dirty="0"/>
              <a:t>Patterns: </a:t>
            </a:r>
            <a:r>
              <a:rPr lang="en-US" dirty="0"/>
              <a:t>These deal with the communication between objects, especially in </a:t>
            </a:r>
            <a:r>
              <a:rPr lang="en-US" dirty="0" smtClean="0"/>
              <a:t>terms </a:t>
            </a:r>
            <a:r>
              <a:rPr lang="en-IN" dirty="0" smtClean="0"/>
              <a:t>of </a:t>
            </a:r>
            <a:r>
              <a:rPr lang="en-IN" dirty="0"/>
              <a:t>responsibility and algorithms.</a:t>
            </a:r>
          </a:p>
        </p:txBody>
      </p:sp>
      <p:sp>
        <p:nvSpPr>
          <p:cNvPr id="3" name="Title 2"/>
          <p:cNvSpPr>
            <a:spLocks noGrp="1"/>
          </p:cNvSpPr>
          <p:nvPr>
            <p:ph type="title"/>
          </p:nvPr>
        </p:nvSpPr>
        <p:spPr/>
        <p:txBody>
          <a:bodyPr/>
          <a:lstStyle/>
          <a:p>
            <a:r>
              <a:rPr lang="en-IN" dirty="0" smtClean="0"/>
              <a:t>Origins</a:t>
            </a:r>
            <a:endParaRPr lang="en-IN" dirty="0"/>
          </a:p>
        </p:txBody>
      </p:sp>
    </p:spTree>
    <p:extLst>
      <p:ext uri="{BB962C8B-B14F-4D97-AF65-F5344CB8AC3E}">
        <p14:creationId xmlns:p14="http://schemas.microsoft.com/office/powerpoint/2010/main" val="9643103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pPr marL="0" indent="0">
              <a:buNone/>
            </a:pPr>
            <a:r>
              <a:rPr lang="en-IN" dirty="0"/>
              <a:t>Computer World Example</a:t>
            </a:r>
          </a:p>
          <a:p>
            <a:r>
              <a:rPr lang="en-US" dirty="0"/>
              <a:t>In the world of computer science, consider a simple UI-based example</a:t>
            </a:r>
            <a:r>
              <a:rPr lang="en-US" dirty="0" smtClean="0"/>
              <a:t>.</a:t>
            </a:r>
          </a:p>
          <a:p>
            <a:r>
              <a:rPr lang="en-US" dirty="0" smtClean="0"/>
              <a:t>This </a:t>
            </a:r>
            <a:r>
              <a:rPr lang="en-US" dirty="0"/>
              <a:t>UI </a:t>
            </a:r>
            <a:r>
              <a:rPr lang="en-US" dirty="0" smtClean="0"/>
              <a:t>is connected </a:t>
            </a:r>
            <a:r>
              <a:rPr lang="en-US" dirty="0"/>
              <a:t>to some database</a:t>
            </a:r>
            <a:r>
              <a:rPr lang="en-US" dirty="0" smtClean="0"/>
              <a:t>.</a:t>
            </a:r>
          </a:p>
          <a:p>
            <a:r>
              <a:rPr lang="en-US" dirty="0" smtClean="0"/>
              <a:t> </a:t>
            </a:r>
            <a:r>
              <a:rPr lang="en-US" dirty="0"/>
              <a:t>A user can execute some query through that UI, and </a:t>
            </a:r>
            <a:r>
              <a:rPr lang="en-US" dirty="0" smtClean="0"/>
              <a:t>after searching </a:t>
            </a:r>
            <a:r>
              <a:rPr lang="en-US" dirty="0"/>
              <a:t>the database, the result is returned in the UI</a:t>
            </a:r>
            <a:r>
              <a:rPr lang="en-US" dirty="0" smtClean="0"/>
              <a:t>.</a:t>
            </a:r>
          </a:p>
          <a:p>
            <a:r>
              <a:rPr lang="en-US" dirty="0" smtClean="0"/>
              <a:t> </a:t>
            </a:r>
            <a:r>
              <a:rPr lang="en-US" dirty="0"/>
              <a:t>With this pattern, you </a:t>
            </a:r>
            <a:r>
              <a:rPr lang="en-US" dirty="0" smtClean="0"/>
              <a:t>segregate the </a:t>
            </a:r>
            <a:r>
              <a:rPr lang="en-US" dirty="0"/>
              <a:t>UI from the database. </a:t>
            </a:r>
            <a:endParaRPr lang="en-US" dirty="0" smtClean="0"/>
          </a:p>
          <a:p>
            <a:r>
              <a:rPr lang="en-US" dirty="0" smtClean="0"/>
              <a:t>If </a:t>
            </a:r>
            <a:r>
              <a:rPr lang="en-US" dirty="0"/>
              <a:t>a change occurs in the database, the UI should be notified </a:t>
            </a:r>
            <a:r>
              <a:rPr lang="en-US" dirty="0" smtClean="0"/>
              <a:t>so that </a:t>
            </a:r>
            <a:r>
              <a:rPr lang="en-US" dirty="0"/>
              <a:t>it can update its display according to the change.</a:t>
            </a:r>
            <a:endParaRPr lang="en-IN" dirty="0"/>
          </a:p>
        </p:txBody>
      </p:sp>
      <p:sp>
        <p:nvSpPr>
          <p:cNvPr id="3" name="Title 2"/>
          <p:cNvSpPr>
            <a:spLocks noGrp="1"/>
          </p:cNvSpPr>
          <p:nvPr>
            <p:ph type="title"/>
          </p:nvPr>
        </p:nvSpPr>
        <p:spPr/>
        <p:txBody>
          <a:bodyPr/>
          <a:lstStyle/>
          <a:p>
            <a:r>
              <a:rPr lang="en-IN" dirty="0" smtClean="0"/>
              <a:t>Observer Pattern</a:t>
            </a:r>
            <a:endParaRPr lang="en-IN" dirty="0"/>
          </a:p>
        </p:txBody>
      </p:sp>
    </p:spTree>
    <p:extLst>
      <p:ext uri="{BB962C8B-B14F-4D97-AF65-F5344CB8AC3E}">
        <p14:creationId xmlns:p14="http://schemas.microsoft.com/office/powerpoint/2010/main" val="9507545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838200"/>
            <a:ext cx="6476999" cy="5333999"/>
          </a:xfrm>
          <a:prstGeom prst="rect">
            <a:avLst/>
          </a:prstGeom>
        </p:spPr>
      </p:pic>
    </p:spTree>
    <p:extLst>
      <p:ext uri="{BB962C8B-B14F-4D97-AF65-F5344CB8AC3E}">
        <p14:creationId xmlns:p14="http://schemas.microsoft.com/office/powerpoint/2010/main" val="33707246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asic pub/sub patter, Microservice A publishes to Event Bus, which distributes to susbcribing microservices B and C, without publisher needing to know the susbcribers."/>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Basic pub/sub patter, Microservice A publishes to Event Bus, which distributes to susbcribing microservices B and C, without publisher needing to know the susbcrib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08" y="2438400"/>
            <a:ext cx="8229600" cy="33129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066800"/>
            <a:ext cx="8382000" cy="1477328"/>
          </a:xfrm>
          <a:prstGeom prst="rect">
            <a:avLst/>
          </a:prstGeom>
          <a:noFill/>
        </p:spPr>
        <p:txBody>
          <a:bodyPr wrap="square" rtlCol="0">
            <a:spAutoFit/>
          </a:bodyPr>
          <a:lstStyle/>
          <a:p>
            <a:r>
              <a:rPr lang="en-US" b="1" dirty="0"/>
              <a:t>The event bus</a:t>
            </a:r>
          </a:p>
          <a:p>
            <a:r>
              <a:rPr lang="en-US" dirty="0"/>
              <a:t>An event bus allows publish/subscribe-style communication between </a:t>
            </a:r>
            <a:r>
              <a:rPr lang="en-US" dirty="0" err="1"/>
              <a:t>microservices</a:t>
            </a:r>
            <a:r>
              <a:rPr lang="en-US" dirty="0"/>
              <a:t> without requiring the components to explicitly be aware of each other</a:t>
            </a:r>
          </a:p>
          <a:p>
            <a:endParaRPr lang="en-IN" dirty="0"/>
          </a:p>
        </p:txBody>
      </p:sp>
      <p:sp>
        <p:nvSpPr>
          <p:cNvPr id="4" name="TextBox 3"/>
          <p:cNvSpPr txBox="1"/>
          <p:nvPr/>
        </p:nvSpPr>
        <p:spPr>
          <a:xfrm>
            <a:off x="161990" y="5935978"/>
            <a:ext cx="8581836" cy="369332"/>
          </a:xfrm>
          <a:prstGeom prst="rect">
            <a:avLst/>
          </a:prstGeom>
          <a:noFill/>
        </p:spPr>
        <p:txBody>
          <a:bodyPr wrap="none" rtlCol="0">
            <a:spAutoFit/>
          </a:bodyPr>
          <a:lstStyle/>
          <a:p>
            <a:r>
              <a:rPr lang="en-US" dirty="0"/>
              <a:t>The event bus is related to the Observer pattern and the publish-subscribe pattern.</a:t>
            </a:r>
            <a:endParaRPr lang="en-IN" dirty="0"/>
          </a:p>
        </p:txBody>
      </p:sp>
    </p:spTree>
    <p:extLst>
      <p:ext uri="{BB962C8B-B14F-4D97-AF65-F5344CB8AC3E}">
        <p14:creationId xmlns:p14="http://schemas.microsoft.com/office/powerpoint/2010/main" val="18445474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Observer Pattern</a:t>
            </a:r>
            <a:endParaRPr lang="en-IN" dirty="0"/>
          </a:p>
        </p:txBody>
      </p:sp>
      <p:sp>
        <p:nvSpPr>
          <p:cNvPr id="3" name="Content Placeholder 2"/>
          <p:cNvSpPr>
            <a:spLocks noGrp="1"/>
          </p:cNvSpPr>
          <p:nvPr>
            <p:ph sz="quarter" idx="12"/>
          </p:nvPr>
        </p:nvSpPr>
        <p:spPr/>
        <p:txBody>
          <a:bodyPr/>
          <a:lstStyle/>
          <a:p>
            <a:r>
              <a:rPr lang="en-US" dirty="0"/>
              <a:t>In the </a:t>
            </a:r>
            <a:r>
              <a:rPr lang="en-US" u="sng" dirty="0"/>
              <a:t>Observer pattern</a:t>
            </a:r>
            <a:r>
              <a:rPr lang="en-US" dirty="0"/>
              <a:t>, your primary object (known as the Observable) notifies other interested objects (known as Observers) with relevant information (events).</a:t>
            </a:r>
            <a:endParaRPr lang="en-IN" dirty="0"/>
          </a:p>
        </p:txBody>
      </p:sp>
    </p:spTree>
    <p:extLst>
      <p:ext uri="{BB962C8B-B14F-4D97-AF65-F5344CB8AC3E}">
        <p14:creationId xmlns:p14="http://schemas.microsoft.com/office/powerpoint/2010/main" val="6351334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Publish/Subscribe (Pub/Sub) pattern</a:t>
            </a:r>
          </a:p>
        </p:txBody>
      </p:sp>
      <p:sp>
        <p:nvSpPr>
          <p:cNvPr id="3" name="Content Placeholder 2"/>
          <p:cNvSpPr>
            <a:spLocks noGrp="1"/>
          </p:cNvSpPr>
          <p:nvPr>
            <p:ph sz="quarter" idx="12"/>
          </p:nvPr>
        </p:nvSpPr>
        <p:spPr/>
        <p:txBody>
          <a:bodyPr>
            <a:normAutofit fontScale="92500" lnSpcReduction="20000"/>
          </a:bodyPr>
          <a:lstStyle/>
          <a:p>
            <a:r>
              <a:rPr lang="en-US" dirty="0" smtClean="0"/>
              <a:t>The </a:t>
            </a:r>
            <a:r>
              <a:rPr lang="en-US" dirty="0"/>
              <a:t>purpose of the </a:t>
            </a:r>
            <a:r>
              <a:rPr lang="en-US" u="sng" dirty="0">
                <a:hlinkClick r:id="rId2"/>
              </a:rPr>
              <a:t>Publish/Subscribe pattern</a:t>
            </a:r>
            <a:r>
              <a:rPr lang="en-US" dirty="0"/>
              <a:t> is the same as the Observer pattern: you want to notify other services when certain events take place. </a:t>
            </a:r>
            <a:endParaRPr lang="en-US" dirty="0" smtClean="0"/>
          </a:p>
          <a:p>
            <a:r>
              <a:rPr lang="en-US" dirty="0" smtClean="0"/>
              <a:t>But </a:t>
            </a:r>
            <a:r>
              <a:rPr lang="en-US" dirty="0"/>
              <a:t>there is an important difference between the Observer and Pub/Sub patterns. </a:t>
            </a:r>
            <a:endParaRPr lang="en-US" dirty="0" smtClean="0"/>
          </a:p>
          <a:p>
            <a:r>
              <a:rPr lang="en-US" dirty="0" smtClean="0"/>
              <a:t>In </a:t>
            </a:r>
            <a:r>
              <a:rPr lang="en-US" dirty="0"/>
              <a:t>the observer pattern, the broadcast is performed directly from the observable to the observers, so they “know” each other. </a:t>
            </a:r>
            <a:endParaRPr lang="en-US" dirty="0" smtClean="0"/>
          </a:p>
          <a:p>
            <a:r>
              <a:rPr lang="en-US" dirty="0" smtClean="0"/>
              <a:t>But </a:t>
            </a:r>
            <a:r>
              <a:rPr lang="en-US" dirty="0"/>
              <a:t>when using a Pub/Sub pattern, there is a third component, called broker or message broker or event bus, which is known by both the publisher and subscriber. </a:t>
            </a:r>
            <a:endParaRPr lang="en-US" dirty="0" smtClean="0"/>
          </a:p>
          <a:p>
            <a:r>
              <a:rPr lang="en-US" dirty="0" smtClean="0"/>
              <a:t>Therefore</a:t>
            </a:r>
            <a:r>
              <a:rPr lang="en-US" dirty="0"/>
              <a:t>, when using the Pub/Sub pattern the publisher and the subscribers are precisely decoupled thanks to the mentioned event bus or message broker.</a:t>
            </a:r>
          </a:p>
        </p:txBody>
      </p:sp>
    </p:spTree>
    <p:extLst>
      <p:ext uri="{BB962C8B-B14F-4D97-AF65-F5344CB8AC3E}">
        <p14:creationId xmlns:p14="http://schemas.microsoft.com/office/powerpoint/2010/main" val="42928894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How </a:t>
            </a:r>
            <a:r>
              <a:rPr lang="en-US" dirty="0"/>
              <a:t>do you achieve anonymity between publisher and subscriber? An easy way is let a middleman take care of all the communication. An event bus is one such middleman.</a:t>
            </a:r>
          </a:p>
          <a:p>
            <a:r>
              <a:rPr lang="en-US" dirty="0"/>
              <a:t>An event bus is typically composed of two parts:</a:t>
            </a:r>
          </a:p>
          <a:p>
            <a:r>
              <a:rPr lang="en-US" dirty="0"/>
              <a:t>The abstraction or interface.</a:t>
            </a:r>
          </a:p>
          <a:p>
            <a:r>
              <a:rPr lang="en-US" dirty="0"/>
              <a:t>One or more implementations.</a:t>
            </a:r>
          </a:p>
          <a:p>
            <a:endParaRPr lang="en-IN" dirty="0"/>
          </a:p>
        </p:txBody>
      </p:sp>
      <p:sp>
        <p:nvSpPr>
          <p:cNvPr id="3" name="Title 2"/>
          <p:cNvSpPr>
            <a:spLocks noGrp="1"/>
          </p:cNvSpPr>
          <p:nvPr>
            <p:ph type="title"/>
          </p:nvPr>
        </p:nvSpPr>
        <p:spPr/>
        <p:txBody>
          <a:bodyPr/>
          <a:lstStyle/>
          <a:p>
            <a:r>
              <a:rPr lang="en-US" dirty="0"/>
              <a:t>The middleman or event bus</a:t>
            </a:r>
            <a:br>
              <a:rPr lang="en-US" dirty="0"/>
            </a:br>
            <a:endParaRPr lang="en-IN" dirty="0"/>
          </a:p>
        </p:txBody>
      </p:sp>
    </p:spTree>
    <p:extLst>
      <p:ext uri="{BB962C8B-B14F-4D97-AF65-F5344CB8AC3E}">
        <p14:creationId xmlns:p14="http://schemas.microsoft.com/office/powerpoint/2010/main" val="4062763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t's good to have the event bus defined through an interface so it can be implemented with several tecnologies, like RabbitMQ Azure Service bus or oth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0"/>
            <a:ext cx="5984631" cy="478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8262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Iterator Pattern</a:t>
            </a:r>
          </a:p>
        </p:txBody>
      </p:sp>
      <p:sp>
        <p:nvSpPr>
          <p:cNvPr id="3" name="Content Placeholder 2"/>
          <p:cNvSpPr>
            <a:spLocks noGrp="1"/>
          </p:cNvSpPr>
          <p:nvPr>
            <p:ph sz="quarter" idx="12"/>
          </p:nvPr>
        </p:nvSpPr>
        <p:spPr/>
        <p:txBody>
          <a:bodyPr/>
          <a:lstStyle/>
          <a:p>
            <a:r>
              <a:rPr lang="en-IN" dirty="0" err="1"/>
              <a:t>GoF</a:t>
            </a:r>
            <a:r>
              <a:rPr lang="en-IN" dirty="0"/>
              <a:t> Definition</a:t>
            </a:r>
          </a:p>
          <a:p>
            <a:r>
              <a:rPr lang="en-US" dirty="0"/>
              <a:t>Provide a way to access the elements of an aggregate object sequentially </a:t>
            </a:r>
            <a:r>
              <a:rPr lang="en-US" dirty="0" smtClean="0"/>
              <a:t>without </a:t>
            </a:r>
            <a:r>
              <a:rPr lang="en-IN" dirty="0" smtClean="0"/>
              <a:t>exposing </a:t>
            </a:r>
            <a:r>
              <a:rPr lang="en-IN" dirty="0"/>
              <a:t>its underlying representation.</a:t>
            </a:r>
          </a:p>
        </p:txBody>
      </p:sp>
    </p:spTree>
    <p:extLst>
      <p:ext uri="{BB962C8B-B14F-4D97-AF65-F5344CB8AC3E}">
        <p14:creationId xmlns:p14="http://schemas.microsoft.com/office/powerpoint/2010/main" val="10056278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Iterator Pattern</a:t>
            </a:r>
          </a:p>
        </p:txBody>
      </p:sp>
      <p:sp>
        <p:nvSpPr>
          <p:cNvPr id="3" name="Content Placeholder 2"/>
          <p:cNvSpPr>
            <a:spLocks noGrp="1"/>
          </p:cNvSpPr>
          <p:nvPr>
            <p:ph sz="quarter" idx="12"/>
          </p:nvPr>
        </p:nvSpPr>
        <p:spPr/>
        <p:txBody>
          <a:bodyPr>
            <a:normAutofit fontScale="92500" lnSpcReduction="20000"/>
          </a:bodyPr>
          <a:lstStyle/>
          <a:p>
            <a:r>
              <a:rPr lang="en-IN" dirty="0"/>
              <a:t>Concept</a:t>
            </a:r>
          </a:p>
          <a:p>
            <a:r>
              <a:rPr lang="en-US" dirty="0"/>
              <a:t>Iterators are generally used to traverse a container (which is basically an object) </a:t>
            </a:r>
            <a:r>
              <a:rPr lang="en-US" dirty="0" smtClean="0"/>
              <a:t>to access </a:t>
            </a:r>
            <a:r>
              <a:rPr lang="en-US" dirty="0"/>
              <a:t>its elements, but you do not need to deal with the element’s internal details</a:t>
            </a:r>
            <a:r>
              <a:rPr lang="en-US" dirty="0" smtClean="0"/>
              <a:t>.</a:t>
            </a:r>
          </a:p>
          <a:p>
            <a:r>
              <a:rPr lang="en-US" dirty="0" smtClean="0"/>
              <a:t>You will </a:t>
            </a:r>
            <a:r>
              <a:rPr lang="en-US" dirty="0"/>
              <a:t>frequently use the concepts of iterators when you want to traverse different kinds </a:t>
            </a:r>
            <a:r>
              <a:rPr lang="en-US" dirty="0" smtClean="0"/>
              <a:t>of collection </a:t>
            </a:r>
            <a:r>
              <a:rPr lang="en-US" dirty="0"/>
              <a:t>objects in a standard and uniform way.</a:t>
            </a:r>
          </a:p>
          <a:p>
            <a:r>
              <a:rPr lang="en-US" dirty="0" smtClean="0"/>
              <a:t>This </a:t>
            </a:r>
            <a:r>
              <a:rPr lang="en-US" dirty="0"/>
              <a:t>concept is used frequently to traverse the nodes of a </a:t>
            </a:r>
            <a:r>
              <a:rPr lang="en-US" dirty="0" smtClean="0"/>
              <a:t>tree-like structure</a:t>
            </a:r>
            <a:r>
              <a:rPr lang="en-US" dirty="0"/>
              <a:t>. So, in many scenarios, you may notice the use of </a:t>
            </a:r>
            <a:r>
              <a:rPr lang="en-US" dirty="0" smtClean="0"/>
              <a:t>the Iterator </a:t>
            </a:r>
            <a:r>
              <a:rPr lang="en-US" dirty="0"/>
              <a:t>pattern with the Composite pattern.</a:t>
            </a:r>
          </a:p>
          <a:p>
            <a:r>
              <a:rPr lang="en-US" dirty="0" smtClean="0"/>
              <a:t>C</a:t>
            </a:r>
            <a:r>
              <a:rPr lang="en-US" dirty="0"/>
              <a:t># has its own iterators that were introduced in Visual Studio 2005.</a:t>
            </a:r>
          </a:p>
          <a:p>
            <a:r>
              <a:rPr lang="en-US" dirty="0"/>
              <a:t>The </a:t>
            </a:r>
            <a:r>
              <a:rPr lang="en-US" dirty="0" err="1"/>
              <a:t>foreach</a:t>
            </a:r>
            <a:r>
              <a:rPr lang="en-US" dirty="0"/>
              <a:t> statement is frequently used in this context.</a:t>
            </a:r>
            <a:r>
              <a:rPr lang="en-IN" dirty="0" smtClean="0"/>
              <a:t>.</a:t>
            </a:r>
            <a:endParaRPr lang="en-IN" dirty="0"/>
          </a:p>
        </p:txBody>
      </p:sp>
    </p:spTree>
    <p:extLst>
      <p:ext uri="{BB962C8B-B14F-4D97-AF65-F5344CB8AC3E}">
        <p14:creationId xmlns:p14="http://schemas.microsoft.com/office/powerpoint/2010/main" val="10779731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Iterator Pattern</a:t>
            </a:r>
          </a:p>
        </p:txBody>
      </p:sp>
      <p:sp>
        <p:nvSpPr>
          <p:cNvPr id="3" name="Content Placeholder 2"/>
          <p:cNvSpPr>
            <a:spLocks noGrp="1"/>
          </p:cNvSpPr>
          <p:nvPr>
            <p:ph sz="quarter" idx="12"/>
          </p:nvPr>
        </p:nvSpPr>
        <p:spPr/>
        <p:txBody>
          <a:bodyPr>
            <a:normAutofit fontScale="92500" lnSpcReduction="10000"/>
          </a:bodyPr>
          <a:lstStyle/>
          <a:p>
            <a:r>
              <a:rPr lang="en-US" dirty="0"/>
              <a:t>Real-Life Example</a:t>
            </a:r>
          </a:p>
          <a:p>
            <a:r>
              <a:rPr lang="en-US" dirty="0"/>
              <a:t>Suppose there are two companies, Company A and Company B. Company A stores </a:t>
            </a:r>
            <a:r>
              <a:rPr lang="en-US" dirty="0" smtClean="0"/>
              <a:t>its employee </a:t>
            </a:r>
            <a:r>
              <a:rPr lang="en-US" dirty="0"/>
              <a:t>records (say each employee’s name, address, salary details, and so on) </a:t>
            </a:r>
            <a:r>
              <a:rPr lang="en-US" dirty="0" smtClean="0"/>
              <a:t>in a </a:t>
            </a:r>
            <a:r>
              <a:rPr lang="en-US" dirty="0"/>
              <a:t>linked list data structure, and Company B stores its employee data in an array. </a:t>
            </a:r>
            <a:endParaRPr lang="en-US" dirty="0" smtClean="0"/>
          </a:p>
          <a:p>
            <a:r>
              <a:rPr lang="en-US" dirty="0" smtClean="0"/>
              <a:t>One day </a:t>
            </a:r>
            <a:r>
              <a:rPr lang="en-US" dirty="0"/>
              <a:t>the two companies decide to merge. The Iterator pattern becomes handy in </a:t>
            </a:r>
            <a:r>
              <a:rPr lang="en-US" dirty="0" smtClean="0"/>
              <a:t>such a </a:t>
            </a:r>
            <a:r>
              <a:rPr lang="en-US" dirty="0"/>
              <a:t>situation because you do need not to write any code from scratch. </a:t>
            </a:r>
            <a:endParaRPr lang="en-US" dirty="0" smtClean="0"/>
          </a:p>
          <a:p>
            <a:r>
              <a:rPr lang="en-US" dirty="0" smtClean="0"/>
              <a:t>In </a:t>
            </a:r>
            <a:r>
              <a:rPr lang="en-US" dirty="0"/>
              <a:t>a situation </a:t>
            </a:r>
            <a:r>
              <a:rPr lang="en-US" dirty="0" smtClean="0"/>
              <a:t>like this</a:t>
            </a:r>
            <a:r>
              <a:rPr lang="en-US" dirty="0"/>
              <a:t>, you can have a common interface through which you can access the data for </a:t>
            </a:r>
            <a:r>
              <a:rPr lang="en-US" dirty="0" smtClean="0"/>
              <a:t>both companies</a:t>
            </a:r>
            <a:r>
              <a:rPr lang="en-US" dirty="0"/>
              <a:t>. So, you can simply call those methods without rewriting the code.</a:t>
            </a:r>
            <a:endParaRPr lang="en-IN" dirty="0"/>
          </a:p>
        </p:txBody>
      </p:sp>
    </p:spTree>
    <p:extLst>
      <p:ext uri="{BB962C8B-B14F-4D97-AF65-F5344CB8AC3E}">
        <p14:creationId xmlns:p14="http://schemas.microsoft.com/office/powerpoint/2010/main" val="3530217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Patterns are essential to software design and development</a:t>
            </a:r>
            <a:r>
              <a:rPr lang="en-US" dirty="0" smtClean="0"/>
              <a:t>.</a:t>
            </a:r>
          </a:p>
          <a:p>
            <a:r>
              <a:rPr lang="en-US" dirty="0" smtClean="0"/>
              <a:t>They </a:t>
            </a:r>
            <a:r>
              <a:rPr lang="en-US" dirty="0"/>
              <a:t>enable the expression of </a:t>
            </a:r>
            <a:r>
              <a:rPr lang="en-US" dirty="0" smtClean="0"/>
              <a:t>intent through </a:t>
            </a:r>
            <a:r>
              <a:rPr lang="en-US" dirty="0"/>
              <a:t>a shared vocabulary when problem solving at the design stage as well as within the </a:t>
            </a:r>
            <a:r>
              <a:rPr lang="en-US" dirty="0" smtClean="0"/>
              <a:t>source code.</a:t>
            </a:r>
          </a:p>
          <a:p>
            <a:r>
              <a:rPr lang="en-US" dirty="0" smtClean="0"/>
              <a:t>Patterns </a:t>
            </a:r>
            <a:r>
              <a:rPr lang="en-US" dirty="0"/>
              <a:t>promote the use of good object-oriented software design, as they are built </a:t>
            </a:r>
            <a:r>
              <a:rPr lang="en-US" dirty="0" smtClean="0"/>
              <a:t>around </a:t>
            </a:r>
            <a:r>
              <a:rPr lang="en-IN" dirty="0" smtClean="0"/>
              <a:t>solid </a:t>
            </a:r>
            <a:r>
              <a:rPr lang="en-IN" dirty="0"/>
              <a:t>object-oriented design principles.</a:t>
            </a:r>
          </a:p>
        </p:txBody>
      </p:sp>
      <p:sp>
        <p:nvSpPr>
          <p:cNvPr id="3" name="Title 2"/>
          <p:cNvSpPr>
            <a:spLocks noGrp="1"/>
          </p:cNvSpPr>
          <p:nvPr>
            <p:ph type="title"/>
          </p:nvPr>
        </p:nvSpPr>
        <p:spPr/>
        <p:txBody>
          <a:bodyPr/>
          <a:lstStyle/>
          <a:p>
            <a:r>
              <a:rPr lang="en-IN" dirty="0"/>
              <a:t>Necessity</a:t>
            </a:r>
          </a:p>
        </p:txBody>
      </p:sp>
      <p:pic>
        <p:nvPicPr>
          <p:cNvPr id="7" name="Picture 2" descr="https://refactoring.guru/images/patterns/content/patterns.png"/>
          <p:cNvPicPr>
            <a:picLocks noChangeAspect="1" noChangeArrowheads="1"/>
          </p:cNvPicPr>
          <p:nvPr/>
        </p:nvPicPr>
        <p:blipFill rotWithShape="1">
          <a:blip r:embed="rId2">
            <a:extLst>
              <a:ext uri="{28A0092B-C50C-407E-A947-70E740481C1C}">
                <a14:useLocalDpi xmlns:a14="http://schemas.microsoft.com/office/drawing/2010/main" val="0"/>
              </a:ext>
            </a:extLst>
          </a:blip>
          <a:srcRect r="55868" b="80934"/>
          <a:stretch/>
        </p:blipFill>
        <p:spPr bwMode="auto">
          <a:xfrm>
            <a:off x="4649788" y="4419722"/>
            <a:ext cx="4035425" cy="217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27772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Iterator Pattern</a:t>
            </a:r>
          </a:p>
        </p:txBody>
      </p:sp>
      <p:sp>
        <p:nvSpPr>
          <p:cNvPr id="3" name="Content Placeholder 2"/>
          <p:cNvSpPr>
            <a:spLocks noGrp="1"/>
          </p:cNvSpPr>
          <p:nvPr>
            <p:ph sz="quarter" idx="12"/>
          </p:nvPr>
        </p:nvSpPr>
        <p:spPr/>
        <p:txBody>
          <a:bodyPr>
            <a:normAutofit/>
          </a:bodyPr>
          <a:lstStyle/>
          <a:p>
            <a:r>
              <a:rPr lang="en-IN" dirty="0"/>
              <a:t>Computer World Example</a:t>
            </a:r>
          </a:p>
          <a:p>
            <a:r>
              <a:rPr lang="en-US" dirty="0"/>
              <a:t>Similarly suppose, in a college, the arts department is using an array data </a:t>
            </a:r>
            <a:r>
              <a:rPr lang="en-US" dirty="0" smtClean="0"/>
              <a:t>structure to </a:t>
            </a:r>
            <a:r>
              <a:rPr lang="en-US" dirty="0"/>
              <a:t>maintain its student records, and the science department is using a linked list </a:t>
            </a:r>
            <a:r>
              <a:rPr lang="en-US" dirty="0" smtClean="0"/>
              <a:t>data structure </a:t>
            </a:r>
            <a:r>
              <a:rPr lang="en-US" dirty="0"/>
              <a:t>to keep its student records</a:t>
            </a:r>
            <a:r>
              <a:rPr lang="en-US" dirty="0" smtClean="0"/>
              <a:t>.</a:t>
            </a:r>
          </a:p>
          <a:p>
            <a:r>
              <a:rPr lang="en-US" dirty="0" smtClean="0"/>
              <a:t>The </a:t>
            </a:r>
            <a:r>
              <a:rPr lang="en-US" dirty="0"/>
              <a:t>administrative department does not </a:t>
            </a:r>
            <a:r>
              <a:rPr lang="en-US" dirty="0" smtClean="0"/>
              <a:t>care about </a:t>
            </a:r>
            <a:r>
              <a:rPr lang="en-US" dirty="0"/>
              <a:t>the different data structures</a:t>
            </a:r>
            <a:r>
              <a:rPr lang="en-US" dirty="0" smtClean="0"/>
              <a:t>.</a:t>
            </a:r>
          </a:p>
          <a:p>
            <a:r>
              <a:rPr lang="en-US" dirty="0" smtClean="0"/>
              <a:t>It </a:t>
            </a:r>
            <a:r>
              <a:rPr lang="en-US" dirty="0"/>
              <a:t>is simply interested in getting the data from </a:t>
            </a:r>
            <a:r>
              <a:rPr lang="en-US" dirty="0" smtClean="0"/>
              <a:t>each department </a:t>
            </a:r>
            <a:r>
              <a:rPr lang="en-US" dirty="0"/>
              <a:t>and wants to access the data in a uniform way.</a:t>
            </a:r>
            <a:endParaRPr lang="en-IN" dirty="0"/>
          </a:p>
        </p:txBody>
      </p:sp>
    </p:spTree>
    <p:extLst>
      <p:ext uri="{BB962C8B-B14F-4D97-AF65-F5344CB8AC3E}">
        <p14:creationId xmlns:p14="http://schemas.microsoft.com/office/powerpoint/2010/main" val="36565324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Iterator Pattern</a:t>
            </a:r>
          </a:p>
        </p:txBody>
      </p:sp>
      <p:pic>
        <p:nvPicPr>
          <p:cNvPr id="5" name="Picture 4"/>
          <p:cNvPicPr>
            <a:picLocks noChangeAspect="1"/>
          </p:cNvPicPr>
          <p:nvPr/>
        </p:nvPicPr>
        <p:blipFill>
          <a:blip r:embed="rId2"/>
          <a:stretch>
            <a:fillRect/>
          </a:stretch>
        </p:blipFill>
        <p:spPr>
          <a:xfrm>
            <a:off x="2293264" y="2209800"/>
            <a:ext cx="4540801" cy="4132201"/>
          </a:xfrm>
          <a:prstGeom prst="rect">
            <a:avLst/>
          </a:prstGeom>
        </p:spPr>
      </p:pic>
    </p:spTree>
    <p:extLst>
      <p:ext uri="{BB962C8B-B14F-4D97-AF65-F5344CB8AC3E}">
        <p14:creationId xmlns:p14="http://schemas.microsoft.com/office/powerpoint/2010/main" val="293931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4851220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333" t="14445" r="24167" b="20370"/>
          <a:stretch/>
        </p:blipFill>
        <p:spPr>
          <a:xfrm>
            <a:off x="609600" y="1676400"/>
            <a:ext cx="8077200" cy="4387615"/>
          </a:xfrm>
          <a:prstGeom prst="rect">
            <a:avLst/>
          </a:prstGeom>
        </p:spPr>
      </p:pic>
      <p:sp>
        <p:nvSpPr>
          <p:cNvPr id="3" name="TextBox 2"/>
          <p:cNvSpPr txBox="1"/>
          <p:nvPr/>
        </p:nvSpPr>
        <p:spPr>
          <a:xfrm>
            <a:off x="2362200" y="664234"/>
            <a:ext cx="3733800" cy="584775"/>
          </a:xfrm>
          <a:prstGeom prst="rect">
            <a:avLst/>
          </a:prstGeom>
          <a:noFill/>
        </p:spPr>
        <p:txBody>
          <a:bodyPr wrap="square" rtlCol="0">
            <a:spAutoFit/>
          </a:bodyPr>
          <a:lstStyle/>
          <a:p>
            <a:r>
              <a:rPr lang="en-IN" sz="3200" dirty="0" smtClean="0"/>
              <a:t>Containerization</a:t>
            </a:r>
            <a:endParaRPr lang="en-IN" sz="3200" dirty="0"/>
          </a:p>
        </p:txBody>
      </p:sp>
    </p:spTree>
    <p:extLst>
      <p:ext uri="{BB962C8B-B14F-4D97-AF65-F5344CB8AC3E}">
        <p14:creationId xmlns:p14="http://schemas.microsoft.com/office/powerpoint/2010/main" val="654867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Discovery Pattern</a:t>
            </a:r>
            <a:endParaRPr lang="en-IN" dirty="0"/>
          </a:p>
        </p:txBody>
      </p:sp>
      <p:pic>
        <p:nvPicPr>
          <p:cNvPr id="1026" name="Picture 2" descr="https://www.codeproject.com/KB/dotnet/1248381/TheProblemWeAreTryingToSolv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032" y="1752600"/>
            <a:ext cx="7025266"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0006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Why do developers choose Zookeeper?</a:t>
            </a:r>
          </a:p>
          <a:p>
            <a:endParaRPr lang="en-US" dirty="0"/>
          </a:p>
          <a:p>
            <a:r>
              <a:rPr lang="en-US" dirty="0" smtClean="0"/>
              <a:t>High </a:t>
            </a:r>
            <a:r>
              <a:rPr lang="en-US" dirty="0"/>
              <a:t>performance ,easy to generate node specific </a:t>
            </a:r>
            <a:r>
              <a:rPr lang="en-US" dirty="0" err="1"/>
              <a:t>config</a:t>
            </a:r>
            <a:endParaRPr lang="en-US" dirty="0"/>
          </a:p>
          <a:p>
            <a:r>
              <a:rPr lang="en-US" dirty="0" smtClean="0"/>
              <a:t>Kafka </a:t>
            </a:r>
            <a:r>
              <a:rPr lang="en-US" dirty="0"/>
              <a:t>support</a:t>
            </a:r>
          </a:p>
          <a:p>
            <a:r>
              <a:rPr lang="en-US" dirty="0" smtClean="0"/>
              <a:t>Java</a:t>
            </a:r>
            <a:endParaRPr lang="en-US" dirty="0"/>
          </a:p>
          <a:p>
            <a:r>
              <a:rPr lang="en-US" dirty="0" smtClean="0"/>
              <a:t>Supports </a:t>
            </a:r>
            <a:r>
              <a:rPr lang="en-US" dirty="0"/>
              <a:t>extensive distributed IPC</a:t>
            </a:r>
          </a:p>
          <a:p>
            <a:r>
              <a:rPr lang="en-US" dirty="0" smtClean="0"/>
              <a:t>Spring </a:t>
            </a:r>
            <a:r>
              <a:rPr lang="en-US" dirty="0"/>
              <a:t>Boot </a:t>
            </a:r>
            <a:r>
              <a:rPr lang="en-US" dirty="0" smtClean="0"/>
              <a:t>Support</a:t>
            </a:r>
            <a:endParaRPr lang="en-US" dirty="0"/>
          </a:p>
          <a:p>
            <a:r>
              <a:rPr lang="en-US" dirty="0" smtClean="0"/>
              <a:t>Supports </a:t>
            </a:r>
            <a:r>
              <a:rPr lang="en-US" dirty="0"/>
              <a:t>DC/OS</a:t>
            </a:r>
          </a:p>
          <a:p>
            <a:r>
              <a:rPr lang="en-US" dirty="0" smtClean="0"/>
              <a:t>Embeddable </a:t>
            </a:r>
            <a:r>
              <a:rPr lang="en-US" dirty="0"/>
              <a:t>In Java Service</a:t>
            </a:r>
          </a:p>
          <a:p>
            <a:r>
              <a:rPr lang="en-US" dirty="0" smtClean="0"/>
              <a:t>Used </a:t>
            </a:r>
            <a:r>
              <a:rPr lang="en-US" dirty="0"/>
              <a:t>in Hadoop</a:t>
            </a:r>
            <a:endParaRPr lang="en-IN" dirty="0"/>
          </a:p>
        </p:txBody>
      </p:sp>
      <p:sp>
        <p:nvSpPr>
          <p:cNvPr id="3" name="Title 2"/>
          <p:cNvSpPr>
            <a:spLocks noGrp="1"/>
          </p:cNvSpPr>
          <p:nvPr>
            <p:ph type="title"/>
          </p:nvPr>
        </p:nvSpPr>
        <p:spPr/>
        <p:txBody>
          <a:bodyPr/>
          <a:lstStyle/>
          <a:p>
            <a:r>
              <a:rPr lang="en-IN" b="0" dirty="0"/>
              <a:t>Existing solutions</a:t>
            </a:r>
            <a:br>
              <a:rPr lang="en-IN" b="0" dirty="0"/>
            </a:br>
            <a:endParaRPr lang="en-IN" dirty="0"/>
          </a:p>
        </p:txBody>
      </p:sp>
    </p:spTree>
    <p:extLst>
      <p:ext uri="{BB962C8B-B14F-4D97-AF65-F5344CB8AC3E}">
        <p14:creationId xmlns:p14="http://schemas.microsoft.com/office/powerpoint/2010/main" val="348315970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marL="0" indent="0">
              <a:buNone/>
            </a:pPr>
            <a:r>
              <a:rPr lang="en-US" dirty="0" smtClean="0"/>
              <a:t>Consul</a:t>
            </a:r>
          </a:p>
          <a:p>
            <a:r>
              <a:rPr lang="en-US" dirty="0" smtClean="0"/>
              <a:t>Infrastructure</a:t>
            </a:r>
            <a:endParaRPr lang="en-US" dirty="0"/>
          </a:p>
          <a:p>
            <a:r>
              <a:rPr lang="en-US" dirty="0" smtClean="0"/>
              <a:t>Health </a:t>
            </a:r>
            <a:r>
              <a:rPr lang="en-US" dirty="0"/>
              <a:t>checking</a:t>
            </a:r>
          </a:p>
          <a:p>
            <a:r>
              <a:rPr lang="en-US" dirty="0" smtClean="0"/>
              <a:t>Distributed </a:t>
            </a:r>
            <a:r>
              <a:rPr lang="en-US" dirty="0"/>
              <a:t>key-value store</a:t>
            </a:r>
          </a:p>
          <a:p>
            <a:r>
              <a:rPr lang="en-US" dirty="0" smtClean="0"/>
              <a:t>Monitoring</a:t>
            </a:r>
            <a:endParaRPr lang="en-US" dirty="0"/>
          </a:p>
          <a:p>
            <a:r>
              <a:rPr lang="en-US" dirty="0" smtClean="0"/>
              <a:t>High-availability</a:t>
            </a:r>
            <a:endParaRPr lang="en-US" dirty="0"/>
          </a:p>
          <a:p>
            <a:r>
              <a:rPr lang="en-US" dirty="0" smtClean="0"/>
              <a:t>Web-UI</a:t>
            </a:r>
            <a:endParaRPr lang="en-US" dirty="0"/>
          </a:p>
          <a:p>
            <a:r>
              <a:rPr lang="en-US" dirty="0" smtClean="0"/>
              <a:t>Token-based </a:t>
            </a:r>
            <a:r>
              <a:rPr lang="en-US" dirty="0" err="1"/>
              <a:t>acls</a:t>
            </a:r>
            <a:endParaRPr lang="en-US" dirty="0"/>
          </a:p>
          <a:p>
            <a:r>
              <a:rPr lang="en-US" dirty="0" smtClean="0"/>
              <a:t>Gossip </a:t>
            </a:r>
            <a:r>
              <a:rPr lang="en-US" dirty="0"/>
              <a:t>clustering</a:t>
            </a:r>
          </a:p>
          <a:p>
            <a:r>
              <a:rPr lang="en-US" dirty="0" err="1" smtClean="0"/>
              <a:t>Dns</a:t>
            </a:r>
            <a:r>
              <a:rPr lang="en-US" dirty="0" smtClean="0"/>
              <a:t> </a:t>
            </a:r>
            <a:r>
              <a:rPr lang="en-US" dirty="0"/>
              <a:t>server</a:t>
            </a:r>
          </a:p>
          <a:p>
            <a:r>
              <a:rPr lang="en-US" dirty="0" smtClean="0"/>
              <a:t>Docker </a:t>
            </a:r>
            <a:r>
              <a:rPr lang="en-US" dirty="0"/>
              <a:t>integration</a:t>
            </a:r>
            <a:endParaRPr lang="en-IN" dirty="0"/>
          </a:p>
        </p:txBody>
      </p:sp>
      <p:sp>
        <p:nvSpPr>
          <p:cNvPr id="3" name="Title 2"/>
          <p:cNvSpPr>
            <a:spLocks noGrp="1"/>
          </p:cNvSpPr>
          <p:nvPr>
            <p:ph type="title"/>
          </p:nvPr>
        </p:nvSpPr>
        <p:spPr/>
        <p:txBody>
          <a:bodyPr/>
          <a:lstStyle/>
          <a:p>
            <a:r>
              <a:rPr lang="en-IN" b="0" dirty="0"/>
              <a:t>Existing solutions</a:t>
            </a:r>
            <a:br>
              <a:rPr lang="en-IN" b="0" dirty="0"/>
            </a:br>
            <a:endParaRPr lang="en-IN" dirty="0"/>
          </a:p>
        </p:txBody>
      </p:sp>
    </p:spTree>
    <p:extLst>
      <p:ext uri="{BB962C8B-B14F-4D97-AF65-F5344CB8AC3E}">
        <p14:creationId xmlns:p14="http://schemas.microsoft.com/office/powerpoint/2010/main" val="288235605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err="1"/>
              <a:t>Redis</a:t>
            </a:r>
            <a:r>
              <a:rPr lang="en-US" dirty="0"/>
              <a:t>/</a:t>
            </a:r>
            <a:r>
              <a:rPr lang="en-US" dirty="0" err="1"/>
              <a:t>DataStore</a:t>
            </a:r>
            <a:endParaRPr lang="en-US" dirty="0"/>
          </a:p>
          <a:p>
            <a:r>
              <a:rPr lang="en-US" dirty="0"/>
              <a:t>You could use </a:t>
            </a:r>
            <a:r>
              <a:rPr lang="en-US" dirty="0" err="1"/>
              <a:t>Redis</a:t>
            </a:r>
            <a:r>
              <a:rPr lang="en-US" dirty="0"/>
              <a:t> cache to be used by services to store meta data, and then a consumer could query the cache</a:t>
            </a:r>
            <a:r>
              <a:rPr lang="en-US" dirty="0" smtClean="0"/>
              <a:t>.</a:t>
            </a:r>
          </a:p>
          <a:p>
            <a:r>
              <a:rPr lang="en-US" dirty="0" smtClean="0"/>
              <a:t>However </a:t>
            </a:r>
            <a:r>
              <a:rPr lang="en-US" dirty="0"/>
              <a:t>to make this resilient you really need some form of clustering, and some consensus/gossip to achieve consistency</a:t>
            </a:r>
            <a:r>
              <a:rPr lang="en-US" dirty="0" smtClean="0"/>
              <a:t>.</a:t>
            </a:r>
          </a:p>
          <a:p>
            <a:r>
              <a:rPr lang="en-US" dirty="0" smtClean="0"/>
              <a:t>This </a:t>
            </a:r>
            <a:r>
              <a:rPr lang="en-US" dirty="0"/>
              <a:t>is fairly hard so most people just cut corners and make this a singleton, which is obviously a single point of failure.</a:t>
            </a:r>
          </a:p>
          <a:p>
            <a:r>
              <a:rPr lang="en-US" dirty="0" smtClean="0"/>
              <a:t>.</a:t>
            </a:r>
            <a:endParaRPr lang="en-US" dirty="0"/>
          </a:p>
          <a:p>
            <a:endParaRPr lang="en-IN" dirty="0"/>
          </a:p>
        </p:txBody>
      </p:sp>
      <p:sp>
        <p:nvSpPr>
          <p:cNvPr id="3" name="Title 2"/>
          <p:cNvSpPr>
            <a:spLocks noGrp="1"/>
          </p:cNvSpPr>
          <p:nvPr>
            <p:ph type="title"/>
          </p:nvPr>
        </p:nvSpPr>
        <p:spPr/>
        <p:txBody>
          <a:bodyPr/>
          <a:lstStyle/>
          <a:p>
            <a:r>
              <a:rPr lang="en-IN" b="0" dirty="0"/>
              <a:t>Existing solutions</a:t>
            </a:r>
            <a:br>
              <a:rPr lang="en-IN" b="0" dirty="0"/>
            </a:br>
            <a:endParaRPr lang="en-IN" dirty="0"/>
          </a:p>
        </p:txBody>
      </p:sp>
    </p:spTree>
    <p:extLst>
      <p:ext uri="{BB962C8B-B14F-4D97-AF65-F5344CB8AC3E}">
        <p14:creationId xmlns:p14="http://schemas.microsoft.com/office/powerpoint/2010/main" val="30862373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Kubernetes</a:t>
            </a:r>
          </a:p>
          <a:p>
            <a:r>
              <a:rPr lang="en-US" dirty="0"/>
              <a:t>Kubernetes does a good job of "</a:t>
            </a:r>
            <a:r>
              <a:rPr lang="en-US" dirty="0" err="1"/>
              <a:t>Disvovery</a:t>
            </a:r>
            <a:r>
              <a:rPr lang="en-US" dirty="0"/>
              <a:t>" by way of Services/DNS </a:t>
            </a:r>
            <a:r>
              <a:rPr lang="en-US" dirty="0" err="1"/>
              <a:t>addon</a:t>
            </a:r>
            <a:r>
              <a:rPr lang="en-US" dirty="0"/>
              <a:t>/pods all of which can easily be load </a:t>
            </a:r>
            <a:r>
              <a:rPr lang="en-US" dirty="0" smtClean="0"/>
              <a:t>balanced.</a:t>
            </a:r>
            <a:endParaRPr lang="en-US" dirty="0"/>
          </a:p>
          <a:p>
            <a:r>
              <a:rPr lang="en-US" dirty="0"/>
              <a:t>This is a great </a:t>
            </a:r>
            <a:r>
              <a:rPr lang="en-US" dirty="0" smtClean="0"/>
              <a:t>solution to run </a:t>
            </a:r>
            <a:r>
              <a:rPr lang="en-US" dirty="0"/>
              <a:t>in containers (</a:t>
            </a:r>
            <a:r>
              <a:rPr lang="en-US" dirty="0" smtClean="0"/>
              <a:t>preferably </a:t>
            </a:r>
            <a:r>
              <a:rPr lang="en-US" dirty="0"/>
              <a:t>in a cloud environment</a:t>
            </a:r>
            <a:r>
              <a:rPr lang="en-US" dirty="0" smtClean="0"/>
              <a:t>)</a:t>
            </a:r>
          </a:p>
          <a:p>
            <a:r>
              <a:rPr lang="en-US" dirty="0"/>
              <a:t>Consul</a:t>
            </a:r>
          </a:p>
          <a:p>
            <a:r>
              <a:rPr lang="en-US" dirty="0"/>
              <a:t>Consul (to my mind) is the only tool/framework that tackles "discovery" head on, and actually provides a rich tool that does that this job, and does it well, with little effort from the developer. </a:t>
            </a:r>
            <a:endParaRPr lang="en-US" dirty="0" smtClean="0"/>
          </a:p>
          <a:p>
            <a:endParaRPr lang="en-IN" dirty="0"/>
          </a:p>
        </p:txBody>
      </p:sp>
      <p:sp>
        <p:nvSpPr>
          <p:cNvPr id="3" name="Title 2"/>
          <p:cNvSpPr>
            <a:spLocks noGrp="1"/>
          </p:cNvSpPr>
          <p:nvPr>
            <p:ph type="title"/>
          </p:nvPr>
        </p:nvSpPr>
        <p:spPr/>
        <p:txBody>
          <a:bodyPr/>
          <a:lstStyle/>
          <a:p>
            <a:r>
              <a:rPr lang="en-IN" b="0" dirty="0"/>
              <a:t>Existing solutions</a:t>
            </a:r>
            <a:br>
              <a:rPr lang="en-IN" b="0" dirty="0"/>
            </a:br>
            <a:endParaRPr lang="en-IN" dirty="0"/>
          </a:p>
        </p:txBody>
      </p:sp>
    </p:spTree>
    <p:extLst>
      <p:ext uri="{BB962C8B-B14F-4D97-AF65-F5344CB8AC3E}">
        <p14:creationId xmlns:p14="http://schemas.microsoft.com/office/powerpoint/2010/main" val="18691277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from Consul portal. Choose particular package based on the operating System. Once downloaded the zip, we need to unzip it to desired place.</a:t>
            </a:r>
          </a:p>
          <a:p>
            <a:r>
              <a:rPr lang="en-US" dirty="0"/>
              <a:t>Start Consul Agent in local workstation – The Zip file that we have unzipped, has only one exe file called consul.exe. We will start a command prompt here and use below command to start the agent</a:t>
            </a:r>
            <a:r>
              <a:rPr lang="en-US" dirty="0" smtClean="0"/>
              <a:t>.</a:t>
            </a:r>
          </a:p>
          <a:p>
            <a:r>
              <a:rPr lang="pt-BR" dirty="0" smtClean="0"/>
              <a:t>IPV4 is binding address.</a:t>
            </a:r>
          </a:p>
          <a:p>
            <a:r>
              <a:rPr lang="pt-BR" dirty="0" smtClean="0"/>
              <a:t>consul agent  </a:t>
            </a:r>
            <a:r>
              <a:rPr lang="pt-BR" dirty="0"/>
              <a:t>-</a:t>
            </a:r>
            <a:r>
              <a:rPr lang="pt-BR" dirty="0" smtClean="0"/>
              <a:t>server  </a:t>
            </a:r>
            <a:r>
              <a:rPr lang="pt-BR" dirty="0"/>
              <a:t>-bootstrap-expect=1 </a:t>
            </a:r>
            <a:r>
              <a:rPr lang="pt-BR" dirty="0" smtClean="0"/>
              <a:t> -</a:t>
            </a:r>
            <a:r>
              <a:rPr lang="pt-BR" dirty="0"/>
              <a:t>data-dir=consul-data -ui -</a:t>
            </a:r>
            <a:r>
              <a:rPr lang="pt-BR" dirty="0" smtClean="0"/>
              <a:t>bind=192.168.99.1</a:t>
            </a:r>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spTree>
    <p:extLst>
      <p:ext uri="{BB962C8B-B14F-4D97-AF65-F5344CB8AC3E}">
        <p14:creationId xmlns:p14="http://schemas.microsoft.com/office/powerpoint/2010/main" val="885303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Patterns are an effective way to describe solutions to complex problems</a:t>
            </a:r>
            <a:r>
              <a:rPr lang="en-US" dirty="0" smtClean="0"/>
              <a:t>.</a:t>
            </a:r>
          </a:p>
          <a:p>
            <a:r>
              <a:rPr lang="en-US" dirty="0" smtClean="0"/>
              <a:t>With </a:t>
            </a:r>
            <a:r>
              <a:rPr lang="en-US" dirty="0"/>
              <a:t>solid knowledge </a:t>
            </a:r>
            <a:r>
              <a:rPr lang="en-US" dirty="0" smtClean="0"/>
              <a:t>of design </a:t>
            </a:r>
            <a:r>
              <a:rPr lang="en-US" dirty="0"/>
              <a:t>patterns, you can communicate quickly and easily with other members of a team </a:t>
            </a:r>
            <a:r>
              <a:rPr lang="en-US" dirty="0" smtClean="0"/>
              <a:t>without having </a:t>
            </a:r>
            <a:r>
              <a:rPr lang="en-US" dirty="0"/>
              <a:t>to be concerned with the low-level implementation details.</a:t>
            </a:r>
          </a:p>
          <a:p>
            <a:r>
              <a:rPr lang="en-US" dirty="0"/>
              <a:t>Patterns are language agnostic; therefore, they are transferable over other object-oriented languages.</a:t>
            </a:r>
          </a:p>
          <a:p>
            <a:r>
              <a:rPr lang="en-US" dirty="0"/>
              <a:t>The knowledge </a:t>
            </a:r>
            <a:r>
              <a:rPr lang="en-US" dirty="0" smtClean="0"/>
              <a:t>one </a:t>
            </a:r>
            <a:r>
              <a:rPr lang="en-US" dirty="0"/>
              <a:t>gain through learning patterns will </a:t>
            </a:r>
            <a:r>
              <a:rPr lang="en-US" dirty="0" smtClean="0"/>
              <a:t>serve him in </a:t>
            </a:r>
            <a:r>
              <a:rPr lang="en-US" dirty="0"/>
              <a:t>any first-class </a:t>
            </a:r>
            <a:r>
              <a:rPr lang="en-US" dirty="0" smtClean="0"/>
              <a:t>object-oriented language he decides </a:t>
            </a:r>
            <a:r>
              <a:rPr lang="en-US" dirty="0"/>
              <a:t>to program in.</a:t>
            </a:r>
            <a:endParaRPr lang="en-IN" dirty="0"/>
          </a:p>
        </p:txBody>
      </p:sp>
      <p:sp>
        <p:nvSpPr>
          <p:cNvPr id="3" name="Title 2"/>
          <p:cNvSpPr>
            <a:spLocks noGrp="1"/>
          </p:cNvSpPr>
          <p:nvPr>
            <p:ph type="title"/>
          </p:nvPr>
        </p:nvSpPr>
        <p:spPr/>
        <p:txBody>
          <a:bodyPr/>
          <a:lstStyle/>
          <a:p>
            <a:r>
              <a:rPr lang="en-IN" dirty="0"/>
              <a:t>Necessity</a:t>
            </a:r>
          </a:p>
        </p:txBody>
      </p:sp>
      <p:pic>
        <p:nvPicPr>
          <p:cNvPr id="4" name="Picture 2" descr="https://refactoring.guru/images/patterns/content/patterns.png"/>
          <p:cNvPicPr>
            <a:picLocks noChangeAspect="1" noChangeArrowheads="1"/>
          </p:cNvPicPr>
          <p:nvPr/>
        </p:nvPicPr>
        <p:blipFill rotWithShape="1">
          <a:blip r:embed="rId2">
            <a:extLst>
              <a:ext uri="{28A0092B-C50C-407E-A947-70E740481C1C}">
                <a14:useLocalDpi xmlns:a14="http://schemas.microsoft.com/office/drawing/2010/main" val="0"/>
              </a:ext>
            </a:extLst>
          </a:blip>
          <a:srcRect r="55868" b="80934"/>
          <a:stretch/>
        </p:blipFill>
        <p:spPr bwMode="auto">
          <a:xfrm>
            <a:off x="6042805" y="5511756"/>
            <a:ext cx="2568968" cy="1387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92777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2290" name="Picture 2" descr="https://cdn2.howtodoinjava.com/wp-content/uploads/2017/07/AgentSt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96" y="1524000"/>
            <a:ext cx="8305800" cy="461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65230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457201" y="1381125"/>
            <a:ext cx="8228012" cy="1971675"/>
          </a:xfrm>
        </p:spPr>
        <p:txBody>
          <a:bodyPr/>
          <a:lstStyle/>
          <a:p>
            <a:r>
              <a:rPr lang="en-US" b="1" dirty="0"/>
              <a:t>Test whether Consul Server is running</a:t>
            </a:r>
            <a:r>
              <a:rPr lang="en-US" dirty="0"/>
              <a:t> – Consul runs on default port and once agent started successfully, browse </a:t>
            </a:r>
            <a:r>
              <a:rPr lang="en-US" dirty="0">
                <a:hlinkClick r:id="rId2"/>
              </a:rPr>
              <a:t>http://localhost:8500/ui</a:t>
            </a:r>
            <a:r>
              <a:rPr lang="en-US" dirty="0"/>
              <a:t>and you should see a console screen like –</a:t>
            </a:r>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3314" name="Picture 2" descr="https://cdn2.howtodoinjava.com/wp-content/uploads/2017/07/Consul-console-Initi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35" y="3048000"/>
            <a:ext cx="8458199"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4003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Registered </a:t>
            </a:r>
            <a:r>
              <a:rPr lang="en-US" dirty="0" smtClean="0"/>
              <a:t>services</a:t>
            </a:r>
          </a:p>
          <a:p>
            <a:r>
              <a:rPr lang="en-US" dirty="0" smtClean="0"/>
              <a:t>The cluster nodes</a:t>
            </a:r>
          </a:p>
          <a:p>
            <a:r>
              <a:rPr lang="en-US" dirty="0" smtClean="0"/>
              <a:t>The Key/Values for the </a:t>
            </a:r>
            <a:r>
              <a:rPr lang="en-US" dirty="0" err="1" smtClean="0"/>
              <a:t>KeyValueStore</a:t>
            </a:r>
            <a:endParaRPr lang="en-US" dirty="0" smtClean="0"/>
          </a:p>
          <a:p>
            <a:r>
              <a:rPr lang="en-US" dirty="0" smtClean="0"/>
              <a:t>Any ACL (Access Control List) values you have setup</a:t>
            </a:r>
          </a:p>
          <a:p>
            <a:endParaRPr lang="en-IN" dirty="0"/>
          </a:p>
        </p:txBody>
      </p:sp>
      <p:sp>
        <p:nvSpPr>
          <p:cNvPr id="3" name="Title 2"/>
          <p:cNvSpPr>
            <a:spLocks noGrp="1"/>
          </p:cNvSpPr>
          <p:nvPr>
            <p:ph type="title"/>
          </p:nvPr>
        </p:nvSpPr>
        <p:spPr/>
        <p:txBody>
          <a:bodyPr/>
          <a:lstStyle/>
          <a:p>
            <a:r>
              <a:rPr lang="en-IN" dirty="0" smtClean="0"/>
              <a:t>Consul Web </a:t>
            </a:r>
            <a:endParaRPr lang="en-IN" dirty="0"/>
          </a:p>
        </p:txBody>
      </p:sp>
    </p:spTree>
    <p:extLst>
      <p:ext uri="{BB962C8B-B14F-4D97-AF65-F5344CB8AC3E}">
        <p14:creationId xmlns:p14="http://schemas.microsoft.com/office/powerpoint/2010/main" val="42461351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Install-Package consul</a:t>
            </a:r>
          </a:p>
        </p:txBody>
      </p:sp>
      <p:sp>
        <p:nvSpPr>
          <p:cNvPr id="3" name="Title 2"/>
          <p:cNvSpPr>
            <a:spLocks noGrp="1"/>
          </p:cNvSpPr>
          <p:nvPr>
            <p:ph type="title"/>
          </p:nvPr>
        </p:nvSpPr>
        <p:spPr/>
        <p:txBody>
          <a:bodyPr/>
          <a:lstStyle/>
          <a:p>
            <a:r>
              <a:rPr lang="en-IN" dirty="0" smtClean="0"/>
              <a:t>Consul</a:t>
            </a:r>
            <a:endParaRPr lang="en-IN" dirty="0"/>
          </a:p>
        </p:txBody>
      </p:sp>
    </p:spTree>
    <p:extLst>
      <p:ext uri="{BB962C8B-B14F-4D97-AF65-F5344CB8AC3E}">
        <p14:creationId xmlns:p14="http://schemas.microsoft.com/office/powerpoint/2010/main" val="16797282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PWAs are just websites, enhanced using modern design and web technologies (Responsive Design, Touch Friendly, Service Workers, Fetch networking, Cache API, Push notifications, Web App Manifest) to provide a more native app-like experience.</a:t>
            </a:r>
            <a:endParaRPr lang="en-IN" dirty="0"/>
          </a:p>
        </p:txBody>
      </p:sp>
      <p:sp>
        <p:nvSpPr>
          <p:cNvPr id="3" name="Title 2"/>
          <p:cNvSpPr>
            <a:spLocks noGrp="1"/>
          </p:cNvSpPr>
          <p:nvPr>
            <p:ph type="title"/>
          </p:nvPr>
        </p:nvSpPr>
        <p:spPr/>
        <p:txBody>
          <a:bodyPr/>
          <a:lstStyle/>
          <a:p>
            <a:r>
              <a:rPr lang="en-IN" dirty="0" smtClean="0"/>
              <a:t>PWA</a:t>
            </a:r>
            <a:endParaRPr lang="en-IN" dirty="0"/>
          </a:p>
        </p:txBody>
      </p:sp>
    </p:spTree>
    <p:extLst>
      <p:ext uri="{BB962C8B-B14F-4D97-AF65-F5344CB8AC3E}">
        <p14:creationId xmlns:p14="http://schemas.microsoft.com/office/powerpoint/2010/main" val="18039872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1" dirty="0"/>
              <a:t>Manifest, Service Worker, Secure:</a:t>
            </a:r>
          </a:p>
          <a:p>
            <a:r>
              <a:rPr lang="en-US" dirty="0"/>
              <a:t>To create a PWA the website will need: a manifest, service workers, and be on Https:</a:t>
            </a:r>
          </a:p>
          <a:p>
            <a:r>
              <a:rPr lang="en-US" dirty="0"/>
              <a:t>Standard manifest file: The site requires a manifest file to define the features and behavior of the PWA. The file follows the W3C standard. This includes everything from images, to language, or the start page of your web app.</a:t>
            </a:r>
          </a:p>
          <a:p>
            <a:r>
              <a:rPr lang="en-US" dirty="0"/>
              <a:t>Service workers: The Progressive Web App should have a mechanism (e.g. through a service worker) to help control traffic when the network isn’t there or isn’t reliable. The app should be able to work independent of network.</a:t>
            </a:r>
          </a:p>
          <a:p>
            <a:r>
              <a:rPr lang="en-US" dirty="0"/>
              <a:t>Secure: A secure connection (HTTPS) over your site makes sure all traffic is as safe as a native app. A secure endpoint also allows the service worker to securely take action on the behalf of your app.</a:t>
            </a:r>
          </a:p>
          <a:p>
            <a:r>
              <a:rPr lang="en-US" dirty="0" smtClean="0"/>
              <a:t>.</a:t>
            </a:r>
            <a:endParaRPr lang="en-IN" dirty="0"/>
          </a:p>
        </p:txBody>
      </p:sp>
      <p:sp>
        <p:nvSpPr>
          <p:cNvPr id="3" name="Title 2"/>
          <p:cNvSpPr>
            <a:spLocks noGrp="1"/>
          </p:cNvSpPr>
          <p:nvPr>
            <p:ph type="title"/>
          </p:nvPr>
        </p:nvSpPr>
        <p:spPr/>
        <p:txBody>
          <a:bodyPr/>
          <a:lstStyle/>
          <a:p>
            <a:r>
              <a:rPr lang="en-IN" dirty="0" smtClean="0"/>
              <a:t>PWA</a:t>
            </a:r>
            <a:endParaRPr lang="en-IN" dirty="0"/>
          </a:p>
        </p:txBody>
      </p:sp>
    </p:spTree>
    <p:extLst>
      <p:ext uri="{BB962C8B-B14F-4D97-AF65-F5344CB8AC3E}">
        <p14:creationId xmlns:p14="http://schemas.microsoft.com/office/powerpoint/2010/main" val="83851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Manifest, Service Worker, Secure:</a:t>
            </a:r>
          </a:p>
          <a:p>
            <a:r>
              <a:rPr lang="en-US" dirty="0"/>
              <a:t>The manifest defines some details for your site if it's downloaded, which includes custom splash-screens, icon-standards and more</a:t>
            </a:r>
            <a:r>
              <a:rPr lang="en-US" dirty="0" smtClean="0"/>
              <a:t>.</a:t>
            </a:r>
          </a:p>
          <a:p>
            <a:r>
              <a:rPr lang="en-US" dirty="0" smtClean="0"/>
              <a:t> It also </a:t>
            </a:r>
            <a:r>
              <a:rPr lang="en-US" dirty="0"/>
              <a:t>prompts the user to install it as a PWA, via an install-banner, if they visit the site frequently on a phone</a:t>
            </a:r>
            <a:r>
              <a:rPr lang="en-US" dirty="0" smtClean="0"/>
              <a:t>.</a:t>
            </a:r>
          </a:p>
          <a:p>
            <a:r>
              <a:rPr lang="en-US" dirty="0" smtClean="0"/>
              <a:t>This </a:t>
            </a:r>
            <a:r>
              <a:rPr lang="en-US" dirty="0"/>
              <a:t>is one of the core properties of a PWA (Progressive Web App) since it gives the immersive App part.</a:t>
            </a:r>
            <a:endParaRPr lang="en-IN" dirty="0"/>
          </a:p>
        </p:txBody>
      </p:sp>
      <p:sp>
        <p:nvSpPr>
          <p:cNvPr id="3" name="Title 2"/>
          <p:cNvSpPr>
            <a:spLocks noGrp="1"/>
          </p:cNvSpPr>
          <p:nvPr>
            <p:ph type="title"/>
          </p:nvPr>
        </p:nvSpPr>
        <p:spPr/>
        <p:txBody>
          <a:bodyPr/>
          <a:lstStyle/>
          <a:p>
            <a:r>
              <a:rPr lang="en-IN" dirty="0" smtClean="0"/>
              <a:t>PWA</a:t>
            </a:r>
            <a:endParaRPr lang="en-IN" dirty="0"/>
          </a:p>
        </p:txBody>
      </p:sp>
    </p:spTree>
    <p:extLst>
      <p:ext uri="{BB962C8B-B14F-4D97-AF65-F5344CB8AC3E}">
        <p14:creationId xmlns:p14="http://schemas.microsoft.com/office/powerpoint/2010/main" val="41363790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PWA</a:t>
            </a:r>
            <a:endParaRPr lang="en-IN" dirty="0"/>
          </a:p>
        </p:txBody>
      </p:sp>
      <p:pic>
        <p:nvPicPr>
          <p:cNvPr id="1026" name="Picture 2" descr="PW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536" y="1905000"/>
            <a:ext cx="6468257"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90599" y="5486400"/>
            <a:ext cx="6807193" cy="923330"/>
          </a:xfrm>
          <a:prstGeom prst="rect">
            <a:avLst/>
          </a:prstGeom>
          <a:noFill/>
        </p:spPr>
        <p:txBody>
          <a:bodyPr wrap="square" rtlCol="0">
            <a:spAutoFit/>
          </a:bodyPr>
          <a:lstStyle/>
          <a:p>
            <a:r>
              <a:rPr lang="en-US" dirty="0" smtClean="0"/>
              <a:t>Progressive </a:t>
            </a:r>
            <a:r>
              <a:rPr lang="en-US" dirty="0"/>
              <a:t>Web Apps are applications that use modern web capabilities to provide a mobile application-like experience to users via the web. </a:t>
            </a:r>
            <a:endParaRPr lang="en-IN" dirty="0"/>
          </a:p>
        </p:txBody>
      </p:sp>
    </p:spTree>
    <p:extLst>
      <p:ext uri="{BB962C8B-B14F-4D97-AF65-F5344CB8AC3E}">
        <p14:creationId xmlns:p14="http://schemas.microsoft.com/office/powerpoint/2010/main" val="4083445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endParaRPr lang="en-US" i="1" dirty="0" smtClean="0"/>
          </a:p>
          <a:p>
            <a:r>
              <a:rPr lang="en-US" i="1" dirty="0" smtClean="0"/>
              <a:t>Reliable</a:t>
            </a:r>
            <a:r>
              <a:rPr lang="en-US" i="1" dirty="0"/>
              <a:t/>
            </a:r>
            <a:br>
              <a:rPr lang="en-US" i="1" dirty="0"/>
            </a:br>
            <a:r>
              <a:rPr lang="en-US" dirty="0"/>
              <a:t>Service Workers enable PWA to load instantly, regardless of the network state. It never shows that awful dinosaur screen, even if there is no network.</a:t>
            </a:r>
            <a:br>
              <a:rPr lang="en-US" dirty="0"/>
            </a:br>
            <a:endParaRPr lang="en-US" dirty="0" smtClean="0"/>
          </a:p>
          <a:p>
            <a:r>
              <a:rPr lang="en-US" i="1" dirty="0" smtClean="0"/>
              <a:t>Fast</a:t>
            </a:r>
            <a:r>
              <a:rPr lang="en-US" i="1" dirty="0"/>
              <a:t/>
            </a:r>
            <a:br>
              <a:rPr lang="en-US" i="1" dirty="0"/>
            </a:br>
            <a:r>
              <a:rPr lang="en-US" dirty="0"/>
              <a:t>Application Shell makes it faster and provides a smooth user experience</a:t>
            </a:r>
            <a:r>
              <a:rPr lang="en-US" dirty="0" smtClean="0"/>
              <a:t>. </a:t>
            </a:r>
            <a:r>
              <a:rPr lang="en-US" dirty="0"/>
              <a:t/>
            </a:r>
            <a:br>
              <a:rPr lang="en-US" dirty="0"/>
            </a:br>
            <a:endParaRPr lang="en-US" dirty="0"/>
          </a:p>
          <a:p>
            <a:r>
              <a:rPr lang="en-US" i="1" dirty="0"/>
              <a:t>Engaging</a:t>
            </a:r>
            <a:br>
              <a:rPr lang="en-US" i="1" dirty="0"/>
            </a:br>
            <a:r>
              <a:rPr lang="en-US" dirty="0"/>
              <a:t>Manifest makes more engaging web apps. Manifest file makes PWA installable and live on the user’s home screen. We can even make the users re-engaged with the help of push notifications</a:t>
            </a:r>
            <a:r>
              <a:rPr lang="en-US" dirty="0" smtClean="0"/>
              <a:t>. </a:t>
            </a:r>
            <a:r>
              <a:rPr lang="en-US" dirty="0"/>
              <a:t/>
            </a:r>
            <a:br>
              <a:rPr lang="en-US" dirty="0"/>
            </a:br>
            <a:endParaRPr lang="en-US" dirty="0"/>
          </a:p>
          <a:p>
            <a:r>
              <a:rPr lang="en-US" i="1" dirty="0"/>
              <a:t>Progressive</a:t>
            </a:r>
            <a:br>
              <a:rPr lang="en-US" i="1" dirty="0"/>
            </a:br>
            <a:r>
              <a:rPr lang="en-US" dirty="0"/>
              <a:t>Works for every user, regardless of browser</a:t>
            </a:r>
            <a:r>
              <a:rPr lang="en-US" dirty="0" smtClean="0"/>
              <a:t>. </a:t>
            </a:r>
            <a:r>
              <a:rPr lang="en-US" dirty="0"/>
              <a:t/>
            </a:r>
            <a:br>
              <a:rPr lang="en-US" dirty="0"/>
            </a:br>
            <a:endParaRPr lang="en-US" dirty="0"/>
          </a:p>
          <a:p>
            <a:r>
              <a:rPr lang="en-US" i="1" dirty="0"/>
              <a:t>Safe</a:t>
            </a:r>
            <a:br>
              <a:rPr lang="en-US" i="1" dirty="0"/>
            </a:br>
            <a:r>
              <a:rPr lang="en-US" dirty="0"/>
              <a:t>PWA Served via HTTPS to prevent snooping and ensure the security of content</a:t>
            </a:r>
            <a:r>
              <a:rPr lang="en-US" dirty="0" smtClean="0"/>
              <a:t>. </a:t>
            </a:r>
            <a:r>
              <a:rPr lang="en-US" dirty="0"/>
              <a:t/>
            </a:r>
            <a:br>
              <a:rPr lang="en-US" dirty="0"/>
            </a:br>
            <a:endParaRPr lang="en-US" dirty="0"/>
          </a:p>
          <a:p>
            <a:r>
              <a:rPr lang="en-US" i="1" dirty="0"/>
              <a:t>Linkable</a:t>
            </a:r>
            <a:br>
              <a:rPr lang="en-US" i="1" dirty="0"/>
            </a:br>
            <a:r>
              <a:rPr lang="en-US" dirty="0"/>
              <a:t>It can be easily shared via URL.</a:t>
            </a:r>
          </a:p>
          <a:p>
            <a:endParaRPr lang="en-IN" dirty="0"/>
          </a:p>
        </p:txBody>
      </p:sp>
      <p:sp>
        <p:nvSpPr>
          <p:cNvPr id="3" name="Title 2"/>
          <p:cNvSpPr>
            <a:spLocks noGrp="1"/>
          </p:cNvSpPr>
          <p:nvPr>
            <p:ph type="title"/>
          </p:nvPr>
        </p:nvSpPr>
        <p:spPr/>
        <p:txBody>
          <a:bodyPr/>
          <a:lstStyle/>
          <a:p>
            <a:r>
              <a:rPr lang="en-IN" dirty="0"/>
              <a:t>Progressive Web Apps are</a:t>
            </a:r>
          </a:p>
        </p:txBody>
      </p:sp>
    </p:spTree>
    <p:extLst>
      <p:ext uri="{BB962C8B-B14F-4D97-AF65-F5344CB8AC3E}">
        <p14:creationId xmlns:p14="http://schemas.microsoft.com/office/powerpoint/2010/main" val="30998091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Provide a surrogate or placeholder for another object to control access to it</a:t>
            </a:r>
            <a:r>
              <a:rPr lang="en-US" dirty="0" smtClean="0"/>
              <a:t>.</a:t>
            </a:r>
          </a:p>
          <a:p>
            <a:r>
              <a:rPr lang="en-IN" dirty="0"/>
              <a:t>Concept</a:t>
            </a:r>
          </a:p>
          <a:p>
            <a:r>
              <a:rPr lang="en-US" dirty="0"/>
              <a:t>A proxy is basically a substitute for an intended object. </a:t>
            </a:r>
            <a:endParaRPr lang="en-US" dirty="0" smtClean="0"/>
          </a:p>
          <a:p>
            <a:r>
              <a:rPr lang="en-US" dirty="0" smtClean="0"/>
              <a:t>When </a:t>
            </a:r>
            <a:r>
              <a:rPr lang="en-US" dirty="0"/>
              <a:t>a client deals with a </a:t>
            </a:r>
            <a:r>
              <a:rPr lang="en-US" dirty="0" smtClean="0"/>
              <a:t>proxy object</a:t>
            </a:r>
            <a:r>
              <a:rPr lang="en-US" dirty="0"/>
              <a:t>, it thinks that it is dealing with the actual object</a:t>
            </a:r>
            <a:r>
              <a:rPr lang="en-US" dirty="0" smtClean="0"/>
              <a:t>.</a:t>
            </a:r>
          </a:p>
          <a:p>
            <a:r>
              <a:rPr lang="en-US" dirty="0" smtClean="0"/>
              <a:t> </a:t>
            </a:r>
            <a:r>
              <a:rPr lang="en-US" dirty="0"/>
              <a:t>You need to support this kind </a:t>
            </a:r>
            <a:r>
              <a:rPr lang="en-US" dirty="0" smtClean="0"/>
              <a:t>of design </a:t>
            </a:r>
            <a:r>
              <a:rPr lang="en-US" dirty="0"/>
              <a:t>because dealing with an original object is not always possible</a:t>
            </a:r>
            <a:r>
              <a:rPr lang="en-US" dirty="0" smtClean="0"/>
              <a:t>.</a:t>
            </a:r>
          </a:p>
          <a:p>
            <a:r>
              <a:rPr lang="en-US" dirty="0" smtClean="0"/>
              <a:t> </a:t>
            </a:r>
            <a:r>
              <a:rPr lang="en-US" dirty="0"/>
              <a:t>This is because </a:t>
            </a:r>
            <a:r>
              <a:rPr lang="en-US" dirty="0" smtClean="0"/>
              <a:t>of many </a:t>
            </a:r>
            <a:r>
              <a:rPr lang="en-US" dirty="0"/>
              <a:t>factors such as security issues, for example</a:t>
            </a:r>
            <a:r>
              <a:rPr lang="en-US" dirty="0" smtClean="0"/>
              <a:t>.</a:t>
            </a:r>
          </a:p>
          <a:p>
            <a:r>
              <a:rPr lang="en-US" dirty="0" smtClean="0"/>
              <a:t> </a:t>
            </a:r>
            <a:r>
              <a:rPr lang="en-US" dirty="0"/>
              <a:t>So, in this pattern, you may want </a:t>
            </a:r>
            <a:r>
              <a:rPr lang="en-US" dirty="0" smtClean="0"/>
              <a:t>to use </a:t>
            </a:r>
            <a:r>
              <a:rPr lang="en-US" dirty="0"/>
              <a:t>a class that can perform as an interface to something else.</a:t>
            </a:r>
            <a:endParaRPr lang="en-IN" dirty="0"/>
          </a:p>
        </p:txBody>
      </p:sp>
      <p:sp>
        <p:nvSpPr>
          <p:cNvPr id="3" name="Title 2"/>
          <p:cNvSpPr>
            <a:spLocks noGrp="1"/>
          </p:cNvSpPr>
          <p:nvPr>
            <p:ph type="title"/>
          </p:nvPr>
        </p:nvSpPr>
        <p:spPr/>
        <p:txBody>
          <a:bodyPr/>
          <a:lstStyle/>
          <a:p>
            <a:r>
              <a:rPr lang="en-IN" dirty="0" smtClean="0"/>
              <a:t>Proxy Pattern</a:t>
            </a:r>
            <a:endParaRPr lang="en-IN" dirty="0"/>
          </a:p>
        </p:txBody>
      </p:sp>
    </p:spTree>
    <p:extLst>
      <p:ext uri="{BB962C8B-B14F-4D97-AF65-F5344CB8AC3E}">
        <p14:creationId xmlns:p14="http://schemas.microsoft.com/office/powerpoint/2010/main" val="3018110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 useful and ultimate value of design patterns lies in the fact that they are tried and tested solutions</a:t>
            </a:r>
            <a:r>
              <a:rPr lang="en-US" dirty="0" smtClean="0"/>
              <a:t>, which </a:t>
            </a:r>
            <a:r>
              <a:rPr lang="en-US" dirty="0"/>
              <a:t>gives confidence in their effectiveness</a:t>
            </a:r>
            <a:r>
              <a:rPr lang="en-US" dirty="0" smtClean="0"/>
              <a:t>.</a:t>
            </a:r>
          </a:p>
          <a:p>
            <a:r>
              <a:rPr lang="en-US" dirty="0" smtClean="0"/>
              <a:t>For </a:t>
            </a:r>
            <a:r>
              <a:rPr lang="en-US" dirty="0"/>
              <a:t>experienced developer and </a:t>
            </a:r>
            <a:r>
              <a:rPr lang="en-US" dirty="0" smtClean="0"/>
              <a:t>have been </a:t>
            </a:r>
            <a:r>
              <a:rPr lang="en-US" dirty="0"/>
              <a:t>programming in .NET or another object-oriented language for a number of </a:t>
            </a:r>
            <a:r>
              <a:rPr lang="en-US" dirty="0" smtClean="0"/>
              <a:t>years, he might find that he is </a:t>
            </a:r>
            <a:r>
              <a:rPr lang="en-US" dirty="0"/>
              <a:t>already using some of the design patterns mentioned in the Gang of Four </a:t>
            </a:r>
            <a:r>
              <a:rPr lang="en-US" dirty="0" smtClean="0"/>
              <a:t>book.</a:t>
            </a:r>
          </a:p>
          <a:p>
            <a:r>
              <a:rPr lang="en-US" dirty="0" smtClean="0"/>
              <a:t>By </a:t>
            </a:r>
            <a:r>
              <a:rPr lang="en-US" dirty="0"/>
              <a:t>being able to identify the patterns </a:t>
            </a:r>
            <a:r>
              <a:rPr lang="en-US" dirty="0" smtClean="0"/>
              <a:t>what he is  </a:t>
            </a:r>
            <a:r>
              <a:rPr lang="en-US" dirty="0"/>
              <a:t>using, </a:t>
            </a:r>
            <a:r>
              <a:rPr lang="en-US" dirty="0" smtClean="0"/>
              <a:t>he must </a:t>
            </a:r>
            <a:r>
              <a:rPr lang="en-US" dirty="0"/>
              <a:t>can communicate far more </a:t>
            </a:r>
            <a:r>
              <a:rPr lang="en-US" dirty="0" smtClean="0"/>
              <a:t>effectively with </a:t>
            </a:r>
            <a:r>
              <a:rPr lang="en-US" dirty="0"/>
              <a:t>other developers who, with an understanding of the patterns, will understand the </a:t>
            </a:r>
            <a:r>
              <a:rPr lang="en-US" dirty="0" smtClean="0"/>
              <a:t>structure </a:t>
            </a:r>
            <a:r>
              <a:rPr lang="en-IN" dirty="0" smtClean="0"/>
              <a:t>of the </a:t>
            </a:r>
            <a:r>
              <a:rPr lang="en-IN" dirty="0"/>
              <a:t>solution.</a:t>
            </a:r>
          </a:p>
        </p:txBody>
      </p:sp>
      <p:sp>
        <p:nvSpPr>
          <p:cNvPr id="3" name="Title 2"/>
          <p:cNvSpPr>
            <a:spLocks noGrp="1"/>
          </p:cNvSpPr>
          <p:nvPr>
            <p:ph type="title"/>
          </p:nvPr>
        </p:nvSpPr>
        <p:spPr/>
        <p:txBody>
          <a:bodyPr/>
          <a:lstStyle/>
          <a:p>
            <a:r>
              <a:rPr lang="en-IN" dirty="0" smtClean="0"/>
              <a:t>Usefulness</a:t>
            </a:r>
            <a:endParaRPr lang="en-IN" dirty="0"/>
          </a:p>
        </p:txBody>
      </p:sp>
      <p:pic>
        <p:nvPicPr>
          <p:cNvPr id="4" name="Picture 2" descr="https://refactoring.guru/images/patterns/content/patterns.png"/>
          <p:cNvPicPr>
            <a:picLocks noChangeAspect="1" noChangeArrowheads="1"/>
          </p:cNvPicPr>
          <p:nvPr/>
        </p:nvPicPr>
        <p:blipFill rotWithShape="1">
          <a:blip r:embed="rId2">
            <a:extLst>
              <a:ext uri="{28A0092B-C50C-407E-A947-70E740481C1C}">
                <a14:useLocalDpi xmlns:a14="http://schemas.microsoft.com/office/drawing/2010/main" val="0"/>
              </a:ext>
            </a:extLst>
          </a:blip>
          <a:srcRect r="55868" b="80934"/>
          <a:stretch/>
        </p:blipFill>
        <p:spPr bwMode="auto">
          <a:xfrm>
            <a:off x="6096000" y="5287963"/>
            <a:ext cx="2906799" cy="157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6185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An ATM implementation will hold proxy objects for bank information that exists on </a:t>
            </a:r>
            <a:r>
              <a:rPr lang="en-US" dirty="0" smtClean="0"/>
              <a:t>a remote </a:t>
            </a:r>
            <a:r>
              <a:rPr lang="en-US" dirty="0"/>
              <a:t>server</a:t>
            </a:r>
            <a:r>
              <a:rPr lang="en-US" dirty="0" smtClean="0"/>
              <a:t>.</a:t>
            </a:r>
          </a:p>
          <a:p>
            <a:r>
              <a:rPr lang="en-US" dirty="0" smtClean="0"/>
              <a:t>In </a:t>
            </a:r>
            <a:r>
              <a:rPr lang="en-US" dirty="0"/>
              <a:t>the real programming world, creating multiple instances of a </a:t>
            </a:r>
            <a:r>
              <a:rPr lang="en-US" dirty="0" smtClean="0"/>
              <a:t>complex object </a:t>
            </a:r>
            <a:r>
              <a:rPr lang="en-US" dirty="0"/>
              <a:t>(a heavy object) is costly in general</a:t>
            </a:r>
            <a:r>
              <a:rPr lang="en-US" dirty="0" smtClean="0"/>
              <a:t>.</a:t>
            </a:r>
          </a:p>
          <a:p>
            <a:r>
              <a:rPr lang="en-US" dirty="0" smtClean="0"/>
              <a:t>So</a:t>
            </a:r>
            <a:r>
              <a:rPr lang="en-US" dirty="0"/>
              <a:t>, whenever you can, you should </a:t>
            </a:r>
            <a:r>
              <a:rPr lang="en-US" dirty="0" smtClean="0"/>
              <a:t>create multiple </a:t>
            </a:r>
            <a:r>
              <a:rPr lang="en-US" dirty="0"/>
              <a:t>proxy objects that can point to the original object</a:t>
            </a:r>
            <a:r>
              <a:rPr lang="en-US" dirty="0" smtClean="0"/>
              <a:t>.</a:t>
            </a:r>
          </a:p>
          <a:p>
            <a:r>
              <a:rPr lang="en-US" dirty="0" smtClean="0"/>
              <a:t>This </a:t>
            </a:r>
            <a:r>
              <a:rPr lang="en-US" dirty="0"/>
              <a:t>mechanism can </a:t>
            </a:r>
            <a:r>
              <a:rPr lang="en-US" dirty="0" smtClean="0"/>
              <a:t>also help </a:t>
            </a:r>
            <a:r>
              <a:rPr lang="en-US" dirty="0"/>
              <a:t>you to save the computer/system memory.</a:t>
            </a:r>
            <a:endParaRPr lang="en-IN" dirty="0"/>
          </a:p>
        </p:txBody>
      </p:sp>
      <p:sp>
        <p:nvSpPr>
          <p:cNvPr id="3" name="Title 2"/>
          <p:cNvSpPr>
            <a:spLocks noGrp="1"/>
          </p:cNvSpPr>
          <p:nvPr>
            <p:ph type="title"/>
          </p:nvPr>
        </p:nvSpPr>
        <p:spPr/>
        <p:txBody>
          <a:bodyPr/>
          <a:lstStyle/>
          <a:p>
            <a:r>
              <a:rPr lang="en-IN" dirty="0" smtClean="0"/>
              <a:t>Proxy Pattern</a:t>
            </a:r>
            <a:endParaRPr lang="en-IN" dirty="0"/>
          </a:p>
        </p:txBody>
      </p:sp>
    </p:spTree>
    <p:extLst>
      <p:ext uri="{BB962C8B-B14F-4D97-AF65-F5344CB8AC3E}">
        <p14:creationId xmlns:p14="http://schemas.microsoft.com/office/powerpoint/2010/main" val="18564551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1524000"/>
            <a:ext cx="6019800" cy="4602380"/>
          </a:xfrm>
          <a:prstGeom prst="rect">
            <a:avLst/>
          </a:prstGeom>
        </p:spPr>
      </p:pic>
    </p:spTree>
    <p:extLst>
      <p:ext uri="{BB962C8B-B14F-4D97-AF65-F5344CB8AC3E}">
        <p14:creationId xmlns:p14="http://schemas.microsoft.com/office/powerpoint/2010/main" val="41917088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Strategy (Policy) Pattern</a:t>
            </a:r>
          </a:p>
        </p:txBody>
      </p:sp>
      <p:sp>
        <p:nvSpPr>
          <p:cNvPr id="3" name="Content Placeholder 2"/>
          <p:cNvSpPr>
            <a:spLocks noGrp="1"/>
          </p:cNvSpPr>
          <p:nvPr>
            <p:ph sz="quarter" idx="12"/>
          </p:nvPr>
        </p:nvSpPr>
        <p:spPr/>
        <p:txBody>
          <a:bodyPr/>
          <a:lstStyle/>
          <a:p>
            <a:r>
              <a:rPr lang="en-US" dirty="0"/>
              <a:t>Define a family of algorithms, encapsulate each one, and make them interchangeable.</a:t>
            </a:r>
          </a:p>
          <a:p>
            <a:r>
              <a:rPr lang="en-US" dirty="0"/>
              <a:t>Strategy lets the algorithm vary independently from clients that use it</a:t>
            </a:r>
            <a:r>
              <a:rPr lang="en-US" dirty="0" smtClean="0"/>
              <a:t>.</a:t>
            </a:r>
          </a:p>
          <a:p>
            <a:r>
              <a:rPr lang="en-IN" dirty="0"/>
              <a:t>Concept</a:t>
            </a:r>
          </a:p>
          <a:p>
            <a:r>
              <a:rPr lang="en-US" dirty="0"/>
              <a:t>You can select the behavior of an algorithm dynamically at runtime.</a:t>
            </a:r>
            <a:endParaRPr lang="en-IN" dirty="0"/>
          </a:p>
        </p:txBody>
      </p:sp>
    </p:spTree>
    <p:extLst>
      <p:ext uri="{BB962C8B-B14F-4D97-AF65-F5344CB8AC3E}">
        <p14:creationId xmlns:p14="http://schemas.microsoft.com/office/powerpoint/2010/main" val="419260045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Strategy (Policy) Pattern</a:t>
            </a:r>
          </a:p>
        </p:txBody>
      </p:sp>
      <p:sp>
        <p:nvSpPr>
          <p:cNvPr id="3" name="Content Placeholder 2"/>
          <p:cNvSpPr>
            <a:spLocks noGrp="1"/>
          </p:cNvSpPr>
          <p:nvPr>
            <p:ph sz="quarter" idx="12"/>
          </p:nvPr>
        </p:nvSpPr>
        <p:spPr/>
        <p:txBody>
          <a:bodyPr>
            <a:normAutofit/>
          </a:bodyPr>
          <a:lstStyle/>
          <a:p>
            <a:r>
              <a:rPr lang="en-US" dirty="0"/>
              <a:t>Suppose you have a backup memory slot. </a:t>
            </a:r>
            <a:endParaRPr lang="en-US" dirty="0" smtClean="0"/>
          </a:p>
          <a:p>
            <a:r>
              <a:rPr lang="en-US" dirty="0" smtClean="0"/>
              <a:t>If </a:t>
            </a:r>
            <a:r>
              <a:rPr lang="en-US" dirty="0"/>
              <a:t>your primary memory is full and you </a:t>
            </a:r>
            <a:r>
              <a:rPr lang="en-US" dirty="0" smtClean="0"/>
              <a:t>need to </a:t>
            </a:r>
            <a:r>
              <a:rPr lang="en-US" dirty="0"/>
              <a:t>store more data, you can store it in the backup memory slot</a:t>
            </a:r>
            <a:r>
              <a:rPr lang="en-US" dirty="0" smtClean="0"/>
              <a:t>.</a:t>
            </a:r>
          </a:p>
          <a:p>
            <a:r>
              <a:rPr lang="en-US" dirty="0" smtClean="0"/>
              <a:t>If </a:t>
            </a:r>
            <a:r>
              <a:rPr lang="en-US" dirty="0"/>
              <a:t>you do not have </a:t>
            </a:r>
            <a:r>
              <a:rPr lang="en-US" dirty="0" smtClean="0"/>
              <a:t>this backup </a:t>
            </a:r>
            <a:r>
              <a:rPr lang="en-US" dirty="0"/>
              <a:t>memory slot and you try to store additional data into your primary </a:t>
            </a:r>
            <a:r>
              <a:rPr lang="en-US" dirty="0" smtClean="0"/>
              <a:t>memory (</a:t>
            </a:r>
            <a:r>
              <a:rPr lang="en-US" dirty="0"/>
              <a:t>when it is full), then that data will be discarded, you will receive exceptions, or you </a:t>
            </a:r>
            <a:r>
              <a:rPr lang="en-US" dirty="0" smtClean="0"/>
              <a:t>will encounter </a:t>
            </a:r>
            <a:r>
              <a:rPr lang="en-US" dirty="0"/>
              <a:t>some peculiar behavior (based on the architecture of the program</a:t>
            </a:r>
            <a:r>
              <a:rPr lang="en-US" dirty="0" smtClean="0"/>
              <a:t>).</a:t>
            </a:r>
          </a:p>
          <a:p>
            <a:r>
              <a:rPr lang="en-US" dirty="0" smtClean="0"/>
              <a:t> </a:t>
            </a:r>
            <a:r>
              <a:rPr lang="en-US" dirty="0"/>
              <a:t>So, </a:t>
            </a:r>
            <a:r>
              <a:rPr lang="en-US" dirty="0" smtClean="0"/>
              <a:t>a runtime </a:t>
            </a:r>
            <a:r>
              <a:rPr lang="en-US" dirty="0"/>
              <a:t>check is necessary before storing the data, and then you can proceed</a:t>
            </a:r>
            <a:endParaRPr lang="en-IN" dirty="0"/>
          </a:p>
        </p:txBody>
      </p:sp>
    </p:spTree>
    <p:extLst>
      <p:ext uri="{BB962C8B-B14F-4D97-AF65-F5344CB8AC3E}">
        <p14:creationId xmlns:p14="http://schemas.microsoft.com/office/powerpoint/2010/main" val="103851054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0600" y="1676400"/>
            <a:ext cx="6315244" cy="3581400"/>
          </a:xfrm>
          <a:prstGeom prst="rect">
            <a:avLst/>
          </a:prstGeom>
        </p:spPr>
      </p:pic>
      <p:sp>
        <p:nvSpPr>
          <p:cNvPr id="5" name="TextBox 4"/>
          <p:cNvSpPr txBox="1"/>
          <p:nvPr/>
        </p:nvSpPr>
        <p:spPr>
          <a:xfrm>
            <a:off x="2553420" y="611064"/>
            <a:ext cx="2628180" cy="369332"/>
          </a:xfrm>
          <a:prstGeom prst="rect">
            <a:avLst/>
          </a:prstGeom>
          <a:noFill/>
        </p:spPr>
        <p:txBody>
          <a:bodyPr wrap="square" rtlCol="0">
            <a:spAutoFit/>
          </a:bodyPr>
          <a:lstStyle/>
          <a:p>
            <a:r>
              <a:rPr lang="en-IN" dirty="0" err="1" smtClean="0"/>
              <a:t>Moq</a:t>
            </a:r>
            <a:r>
              <a:rPr lang="en-IN" dirty="0" smtClean="0"/>
              <a:t> Framework </a:t>
            </a:r>
            <a:endParaRPr lang="en-IN" dirty="0"/>
          </a:p>
        </p:txBody>
      </p:sp>
    </p:spTree>
    <p:extLst>
      <p:ext uri="{BB962C8B-B14F-4D97-AF65-F5344CB8AC3E}">
        <p14:creationId xmlns:p14="http://schemas.microsoft.com/office/powerpoint/2010/main" val="280642571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cxnSp>
        <p:nvCxnSpPr>
          <p:cNvPr id="4" name="Straight Arrow Connector 3"/>
          <p:cNvCxnSpPr/>
          <p:nvPr/>
        </p:nvCxnSpPr>
        <p:spPr>
          <a:xfrm>
            <a:off x="5943600" y="304800"/>
            <a:ext cx="12192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971800" y="304800"/>
            <a:ext cx="2121093" cy="369332"/>
          </a:xfrm>
          <a:prstGeom prst="rect">
            <a:avLst/>
          </a:prstGeom>
          <a:noFill/>
        </p:spPr>
        <p:txBody>
          <a:bodyPr wrap="none" rtlCol="0">
            <a:spAutoFit/>
          </a:bodyPr>
          <a:lstStyle/>
          <a:p>
            <a:r>
              <a:rPr lang="en-IN" dirty="0" smtClean="0"/>
              <a:t>Switch to classic </a:t>
            </a:r>
            <a:r>
              <a:rPr lang="en-IN" dirty="0" err="1" smtClean="0"/>
              <a:t>ui</a:t>
            </a:r>
            <a:endParaRPr lang="en-IN" dirty="0"/>
          </a:p>
        </p:txBody>
      </p:sp>
    </p:spTree>
    <p:extLst>
      <p:ext uri="{BB962C8B-B14F-4D97-AF65-F5344CB8AC3E}">
        <p14:creationId xmlns:p14="http://schemas.microsoft.com/office/powerpoint/2010/main" val="27168346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2908106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Preview SAML</a:t>
            </a:r>
            <a:endParaRPr lang="en-IN" dirty="0"/>
          </a:p>
        </p:txBody>
      </p:sp>
      <p:sp>
        <p:nvSpPr>
          <p:cNvPr id="4" name="Content Placeholder 3"/>
          <p:cNvSpPr>
            <a:spLocks noGrp="1"/>
          </p:cNvSpPr>
          <p:nvPr>
            <p:ph sz="quarter" idx="12"/>
          </p:nvPr>
        </p:nvSpPr>
        <p:spPr/>
        <p:txBody>
          <a:bodyPr>
            <a:normAutofit fontScale="25000" lnSpcReduction="20000"/>
          </a:bodyPr>
          <a:lstStyle/>
          <a:p>
            <a:r>
              <a:rPr lang="en-IN" dirty="0"/>
              <a:t>&lt;?xml version="1.0" encoding="UTF-8"?&gt;</a:t>
            </a:r>
          </a:p>
          <a:p>
            <a:r>
              <a:rPr lang="en-IN" dirty="0"/>
              <a:t>&lt;saml2:Assertion</a:t>
            </a:r>
          </a:p>
          <a:p>
            <a:r>
              <a:rPr lang="en-IN" dirty="0"/>
              <a:t>    xmlns:saml2="urn:oasis:names:tc:SAML:2.0:assertion" ID="id8452218445246736637109369" </a:t>
            </a:r>
            <a:r>
              <a:rPr lang="en-IN" dirty="0" err="1"/>
              <a:t>IssueInstant</a:t>
            </a:r>
            <a:r>
              <a:rPr lang="en-IN" dirty="0"/>
              <a:t>="2018-12-13T18:19:26.791Z" Version="2.0"&gt;</a:t>
            </a:r>
          </a:p>
          <a:p>
            <a:r>
              <a:rPr lang="en-IN" dirty="0"/>
              <a:t>    &lt;saml2:Issuer Format="urn:oasis:names:tc:SAML:2.0:nameid-format:entity"&gt;http://www.okta.com/Issuer&lt;/saml2:Issuer&gt;</a:t>
            </a:r>
          </a:p>
          <a:p>
            <a:r>
              <a:rPr lang="en-IN" dirty="0"/>
              <a:t>    &lt;saml2:Subject&gt;</a:t>
            </a:r>
          </a:p>
          <a:p>
            <a:r>
              <a:rPr lang="en-IN" dirty="0"/>
              <a:t>        &lt;saml2:NameID Format="urn:oasis:names:tc:SAML:1.1:nameid-format:unspecified"&gt;</a:t>
            </a:r>
            <a:r>
              <a:rPr lang="en-IN" dirty="0" err="1"/>
              <a:t>userName</a:t>
            </a:r>
            <a:r>
              <a:rPr lang="en-IN" dirty="0"/>
              <a:t>&lt;/saml2:NameID&gt;</a:t>
            </a:r>
          </a:p>
          <a:p>
            <a:r>
              <a:rPr lang="en-IN" dirty="0"/>
              <a:t>        &lt;saml2:SubjectConfirmation Method="urn:oasis:names:tc:SAML:2.0:cm:bearer"&gt;</a:t>
            </a:r>
          </a:p>
          <a:p>
            <a:r>
              <a:rPr lang="en-IN" dirty="0"/>
              <a:t>            &lt;saml2:SubjectConfirmationData </a:t>
            </a:r>
            <a:r>
              <a:rPr lang="en-IN" dirty="0" err="1"/>
              <a:t>NotOnOrAfter</a:t>
            </a:r>
            <a:r>
              <a:rPr lang="en-IN" dirty="0"/>
              <a:t>="2018-12-13T18:24:27.004Z" Recipient="http://example.com/</a:t>
            </a:r>
            <a:r>
              <a:rPr lang="en-IN" dirty="0" err="1"/>
              <a:t>saml</a:t>
            </a:r>
            <a:r>
              <a:rPr lang="en-IN" dirty="0"/>
              <a:t>/</a:t>
            </a:r>
            <a:r>
              <a:rPr lang="en-IN" dirty="0" err="1"/>
              <a:t>sso</a:t>
            </a:r>
            <a:r>
              <a:rPr lang="en-IN" dirty="0"/>
              <a:t>/example-</a:t>
            </a:r>
            <a:r>
              <a:rPr lang="en-IN" dirty="0" err="1"/>
              <a:t>okta</a:t>
            </a:r>
            <a:r>
              <a:rPr lang="en-IN" dirty="0"/>
              <a:t>-com"/&gt;</a:t>
            </a:r>
          </a:p>
          <a:p>
            <a:r>
              <a:rPr lang="en-IN" dirty="0"/>
              <a:t>        &lt;/saml2:SubjectConfirmation&gt;</a:t>
            </a:r>
          </a:p>
          <a:p>
            <a:r>
              <a:rPr lang="en-IN" dirty="0"/>
              <a:t>    &lt;/saml2:Subject&gt;</a:t>
            </a:r>
          </a:p>
          <a:p>
            <a:r>
              <a:rPr lang="en-IN" dirty="0"/>
              <a:t>    &lt;saml2:Conditions </a:t>
            </a:r>
            <a:r>
              <a:rPr lang="en-IN" dirty="0" err="1"/>
              <a:t>NotBefore</a:t>
            </a:r>
            <a:r>
              <a:rPr lang="en-IN" dirty="0"/>
              <a:t>="2018-12-13T18:14:27.004Z" </a:t>
            </a:r>
            <a:r>
              <a:rPr lang="en-IN" dirty="0" err="1"/>
              <a:t>NotOnOrAfter</a:t>
            </a:r>
            <a:r>
              <a:rPr lang="en-IN" dirty="0"/>
              <a:t>="2018-12-13T18:24:27.004Z"&gt;</a:t>
            </a:r>
          </a:p>
          <a:p>
            <a:r>
              <a:rPr lang="en-IN" dirty="0"/>
              <a:t>        &lt;saml2:AudienceRestriction&gt;</a:t>
            </a:r>
          </a:p>
          <a:p>
            <a:r>
              <a:rPr lang="en-IN" dirty="0"/>
              <a:t>            &lt;saml2:Audience&gt;http://example.com/saml/sso/example-okta-com&lt;/saml2:Audience&gt;</a:t>
            </a:r>
          </a:p>
          <a:p>
            <a:r>
              <a:rPr lang="en-IN" dirty="0"/>
              <a:t>        &lt;/saml2:AudienceRestriction&gt;</a:t>
            </a:r>
          </a:p>
          <a:p>
            <a:r>
              <a:rPr lang="en-IN" dirty="0"/>
              <a:t>    &lt;/saml2:Conditions&gt;</a:t>
            </a:r>
          </a:p>
          <a:p>
            <a:r>
              <a:rPr lang="en-IN" dirty="0"/>
              <a:t>    &lt;saml2:AuthnStatement </a:t>
            </a:r>
            <a:r>
              <a:rPr lang="en-IN" dirty="0" err="1"/>
              <a:t>AuthnInstant</a:t>
            </a:r>
            <a:r>
              <a:rPr lang="en-IN" dirty="0"/>
              <a:t>="2018-12-13T18:19:26.791Z"&gt;</a:t>
            </a:r>
          </a:p>
          <a:p>
            <a:r>
              <a:rPr lang="en-IN" dirty="0"/>
              <a:t>        &lt;saml2:AuthnContext&gt;</a:t>
            </a:r>
          </a:p>
          <a:p>
            <a:r>
              <a:rPr lang="en-IN" dirty="0"/>
              <a:t>            &lt;saml2:AuthnContextClassRef&gt;urn:oasis:names:tc:SAML:2.0:ac:classes:PasswordProtectedTransport&lt;/saml2:AuthnContextClassRef&gt;</a:t>
            </a:r>
          </a:p>
          <a:p>
            <a:r>
              <a:rPr lang="en-IN" dirty="0"/>
              <a:t>        &lt;/saml2:AuthnContext&gt;</a:t>
            </a:r>
          </a:p>
          <a:p>
            <a:r>
              <a:rPr lang="en-IN" dirty="0"/>
              <a:t>    &lt;/saml2:AuthnStatement&gt;</a:t>
            </a:r>
          </a:p>
          <a:p>
            <a:r>
              <a:rPr lang="en-IN" dirty="0"/>
              <a:t>&lt;/saml2:Assertion&gt;</a:t>
            </a:r>
          </a:p>
        </p:txBody>
      </p:sp>
    </p:spTree>
    <p:extLst>
      <p:ext uri="{BB962C8B-B14F-4D97-AF65-F5344CB8AC3E}">
        <p14:creationId xmlns:p14="http://schemas.microsoft.com/office/powerpoint/2010/main" val="25520936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SAML Authentication Steps</a:t>
            </a:r>
            <a:endParaRPr lang="en-IN" dirty="0"/>
          </a:p>
        </p:txBody>
      </p:sp>
      <p:sp>
        <p:nvSpPr>
          <p:cNvPr id="3" name="Rectangle 2"/>
          <p:cNvSpPr/>
          <p:nvPr/>
        </p:nvSpPr>
        <p:spPr>
          <a:xfrm>
            <a:off x="838200" y="2057400"/>
            <a:ext cx="7696200" cy="646331"/>
          </a:xfrm>
          <a:prstGeom prst="rect">
            <a:avLst/>
          </a:prstGeom>
        </p:spPr>
        <p:txBody>
          <a:bodyPr wrap="square">
            <a:spAutoFit/>
          </a:bodyPr>
          <a:lstStyle/>
          <a:p>
            <a:r>
              <a:rPr lang="en-IN" dirty="0"/>
              <a:t>https://developer.okta.com/standards/SAML/setting_up_a_saml_application_in_okta</a:t>
            </a:r>
          </a:p>
        </p:txBody>
      </p:sp>
      <p:sp>
        <p:nvSpPr>
          <p:cNvPr id="4" name="TextBox 3"/>
          <p:cNvSpPr txBox="1"/>
          <p:nvPr/>
        </p:nvSpPr>
        <p:spPr>
          <a:xfrm>
            <a:off x="1905000" y="3505200"/>
            <a:ext cx="3480440" cy="369332"/>
          </a:xfrm>
          <a:prstGeom prst="rect">
            <a:avLst/>
          </a:prstGeom>
          <a:noFill/>
        </p:spPr>
        <p:txBody>
          <a:bodyPr wrap="none" rtlCol="0">
            <a:spAutoFit/>
          </a:bodyPr>
          <a:lstStyle/>
          <a:p>
            <a:r>
              <a:rPr lang="en-IN" dirty="0" smtClean="0"/>
              <a:t>Client </a:t>
            </a:r>
            <a:r>
              <a:rPr lang="en-IN" dirty="0"/>
              <a:t>Id 0oaibarqtmkLjQy0o0h7</a:t>
            </a:r>
          </a:p>
        </p:txBody>
      </p:sp>
      <p:sp>
        <p:nvSpPr>
          <p:cNvPr id="5" name="TextBox 4"/>
          <p:cNvSpPr txBox="1"/>
          <p:nvPr/>
        </p:nvSpPr>
        <p:spPr>
          <a:xfrm>
            <a:off x="1338649" y="4158734"/>
            <a:ext cx="7327647" cy="369332"/>
          </a:xfrm>
          <a:prstGeom prst="rect">
            <a:avLst/>
          </a:prstGeom>
          <a:noFill/>
        </p:spPr>
        <p:txBody>
          <a:bodyPr wrap="none" rtlCol="0">
            <a:spAutoFit/>
          </a:bodyPr>
          <a:lstStyle/>
          <a:p>
            <a:r>
              <a:rPr lang="en-IN" dirty="0"/>
              <a:t>Client Secret KM48VeTKtPW0W2_Vh5iOy95Ej6aHMuDWvjtXBGVK</a:t>
            </a:r>
          </a:p>
        </p:txBody>
      </p:sp>
    </p:spTree>
    <p:extLst>
      <p:ext uri="{BB962C8B-B14F-4D97-AF65-F5344CB8AC3E}">
        <p14:creationId xmlns:p14="http://schemas.microsoft.com/office/powerpoint/2010/main" val="32432031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dirty="0" err="1"/>
              <a:t>GoF</a:t>
            </a:r>
            <a:r>
              <a:rPr lang="en-IN" dirty="0"/>
              <a:t> Definition</a:t>
            </a:r>
          </a:p>
          <a:p>
            <a:r>
              <a:rPr lang="en-US" dirty="0"/>
              <a:t>Define the skeleton of an algorithm in an operation, deferring some steps to subclasses.</a:t>
            </a:r>
          </a:p>
          <a:p>
            <a:r>
              <a:rPr lang="en-US" dirty="0"/>
              <a:t>The Template Method pattern lets subclasses redefine certain steps of an </a:t>
            </a:r>
            <a:r>
              <a:rPr lang="en-US" dirty="0" smtClean="0"/>
              <a:t>algorithm without </a:t>
            </a:r>
            <a:r>
              <a:rPr lang="en-US" dirty="0"/>
              <a:t>changing the algorithm’s structure</a:t>
            </a:r>
            <a:endParaRPr lang="en-IN" dirty="0"/>
          </a:p>
        </p:txBody>
      </p:sp>
      <p:sp>
        <p:nvSpPr>
          <p:cNvPr id="2" name="Title 1"/>
          <p:cNvSpPr>
            <a:spLocks noGrp="1"/>
          </p:cNvSpPr>
          <p:nvPr>
            <p:ph type="title"/>
          </p:nvPr>
        </p:nvSpPr>
        <p:spPr/>
        <p:txBody>
          <a:bodyPr/>
          <a:lstStyle/>
          <a:p>
            <a:r>
              <a:rPr lang="en-IN" dirty="0" smtClean="0"/>
              <a:t>Template method pattern</a:t>
            </a:r>
            <a:endParaRPr lang="en-IN" dirty="0"/>
          </a:p>
        </p:txBody>
      </p:sp>
    </p:spTree>
    <p:extLst>
      <p:ext uri="{BB962C8B-B14F-4D97-AF65-F5344CB8AC3E}">
        <p14:creationId xmlns:p14="http://schemas.microsoft.com/office/powerpoint/2010/main" val="40716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Design patterns are all about the reuse of solutions. </a:t>
            </a:r>
            <a:endParaRPr lang="en-US" dirty="0" smtClean="0"/>
          </a:p>
          <a:p>
            <a:r>
              <a:rPr lang="en-US" dirty="0" smtClean="0"/>
              <a:t>All </a:t>
            </a:r>
            <a:r>
              <a:rPr lang="en-US" dirty="0"/>
              <a:t>problems are not equal, of course, </a:t>
            </a:r>
            <a:r>
              <a:rPr lang="en-US" dirty="0" smtClean="0"/>
              <a:t>if </a:t>
            </a:r>
            <a:r>
              <a:rPr lang="en-US" dirty="0"/>
              <a:t>you </a:t>
            </a:r>
            <a:r>
              <a:rPr lang="en-US" dirty="0" smtClean="0"/>
              <a:t>can break </a:t>
            </a:r>
            <a:r>
              <a:rPr lang="en-US" dirty="0"/>
              <a:t>down a problem and find the similarities with problems that have been solved before</a:t>
            </a:r>
            <a:r>
              <a:rPr lang="en-US" dirty="0" smtClean="0"/>
              <a:t>, one </a:t>
            </a:r>
            <a:r>
              <a:rPr lang="en-US" dirty="0"/>
              <a:t>can </a:t>
            </a:r>
            <a:r>
              <a:rPr lang="en-US" dirty="0" smtClean="0"/>
              <a:t>then apply </a:t>
            </a:r>
            <a:r>
              <a:rPr lang="en-US" dirty="0"/>
              <a:t>those solutions</a:t>
            </a:r>
            <a:r>
              <a:rPr lang="en-US" dirty="0" smtClean="0"/>
              <a:t>.</a:t>
            </a:r>
          </a:p>
          <a:p>
            <a:r>
              <a:rPr lang="en-US" dirty="0" smtClean="0"/>
              <a:t>After </a:t>
            </a:r>
            <a:r>
              <a:rPr lang="en-US" dirty="0"/>
              <a:t>decades of object-oriented programming, most of the problems </a:t>
            </a:r>
            <a:r>
              <a:rPr lang="en-US" dirty="0" smtClean="0"/>
              <a:t>we will encounter have </a:t>
            </a:r>
            <a:r>
              <a:rPr lang="en-US" dirty="0"/>
              <a:t>been solved countless times before, and there will be a pattern available to assist </a:t>
            </a:r>
            <a:r>
              <a:rPr lang="en-US" dirty="0" smtClean="0"/>
              <a:t>in solution </a:t>
            </a:r>
            <a:r>
              <a:rPr lang="en-US" dirty="0"/>
              <a:t>implementation</a:t>
            </a:r>
            <a:r>
              <a:rPr lang="en-US" dirty="0" smtClean="0"/>
              <a:t>.</a:t>
            </a:r>
          </a:p>
          <a:p>
            <a:r>
              <a:rPr lang="en-US" dirty="0" smtClean="0"/>
              <a:t>Even </a:t>
            </a:r>
            <a:r>
              <a:rPr lang="en-US" dirty="0"/>
              <a:t>if </a:t>
            </a:r>
            <a:r>
              <a:rPr lang="en-US" dirty="0" smtClean="0"/>
              <a:t>we believe the </a:t>
            </a:r>
            <a:r>
              <a:rPr lang="en-US" dirty="0"/>
              <a:t>problem to be unique, by breaking it down to its </a:t>
            </a:r>
            <a:r>
              <a:rPr lang="en-US" dirty="0" smtClean="0"/>
              <a:t>root elements, one </a:t>
            </a:r>
            <a:r>
              <a:rPr lang="en-US" dirty="0"/>
              <a:t>should be able to generalize it enough to find an appropriate solution.</a:t>
            </a:r>
          </a:p>
          <a:p>
            <a:r>
              <a:rPr lang="en-US" dirty="0"/>
              <a:t>The name of the design pattern is useful because it reflects its behavior and purpose and provides </a:t>
            </a:r>
            <a:r>
              <a:rPr lang="en-US" dirty="0" smtClean="0"/>
              <a:t>a common </a:t>
            </a:r>
            <a:r>
              <a:rPr lang="en-US" dirty="0"/>
              <a:t>vocabulary in solution brainstorming</a:t>
            </a:r>
            <a:r>
              <a:rPr lang="en-US" dirty="0" smtClean="0"/>
              <a:t>.</a:t>
            </a:r>
          </a:p>
          <a:p>
            <a:r>
              <a:rPr lang="en-US" dirty="0" smtClean="0"/>
              <a:t>It </a:t>
            </a:r>
            <a:r>
              <a:rPr lang="en-US" dirty="0"/>
              <a:t>is far easier to talk in terms of a pattern name </a:t>
            </a:r>
            <a:r>
              <a:rPr lang="en-US" dirty="0" smtClean="0"/>
              <a:t>than in </a:t>
            </a:r>
            <a:r>
              <a:rPr lang="en-US" dirty="0"/>
              <a:t>detail about how an implementation of it would work.</a:t>
            </a:r>
            <a:endParaRPr lang="en-IN" dirty="0"/>
          </a:p>
        </p:txBody>
      </p:sp>
      <p:sp>
        <p:nvSpPr>
          <p:cNvPr id="3" name="Title 2"/>
          <p:cNvSpPr>
            <a:spLocks noGrp="1"/>
          </p:cNvSpPr>
          <p:nvPr>
            <p:ph type="title"/>
          </p:nvPr>
        </p:nvSpPr>
        <p:spPr/>
        <p:txBody>
          <a:bodyPr/>
          <a:lstStyle/>
          <a:p>
            <a:r>
              <a:rPr lang="en-IN" dirty="0" smtClean="0"/>
              <a:t>Usefulness</a:t>
            </a:r>
            <a:endParaRPr lang="en-IN" dirty="0"/>
          </a:p>
        </p:txBody>
      </p:sp>
      <p:pic>
        <p:nvPicPr>
          <p:cNvPr id="4" name="Picture 2" descr="https://refactoring.guru/images/patterns/content/patterns.png"/>
          <p:cNvPicPr>
            <a:picLocks noChangeAspect="1" noChangeArrowheads="1"/>
          </p:cNvPicPr>
          <p:nvPr/>
        </p:nvPicPr>
        <p:blipFill rotWithShape="1">
          <a:blip r:embed="rId2">
            <a:extLst>
              <a:ext uri="{28A0092B-C50C-407E-A947-70E740481C1C}">
                <a14:useLocalDpi xmlns:a14="http://schemas.microsoft.com/office/drawing/2010/main" val="0"/>
              </a:ext>
            </a:extLst>
          </a:blip>
          <a:srcRect r="55868" b="80934"/>
          <a:stretch/>
        </p:blipFill>
        <p:spPr bwMode="auto">
          <a:xfrm>
            <a:off x="5334000" y="5334000"/>
            <a:ext cx="282156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91207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With the Template Method pattern, you define the minimum or essential structure of </a:t>
            </a:r>
            <a:r>
              <a:rPr lang="en-US" dirty="0" smtClean="0"/>
              <a:t>an algorithm.</a:t>
            </a:r>
          </a:p>
          <a:p>
            <a:r>
              <a:rPr lang="en-US" dirty="0" smtClean="0"/>
              <a:t>Then </a:t>
            </a:r>
            <a:r>
              <a:rPr lang="en-US" dirty="0"/>
              <a:t>you defer some responsibility to the subclasses. The key idea is that </a:t>
            </a:r>
            <a:r>
              <a:rPr lang="en-US" dirty="0" smtClean="0"/>
              <a:t>you can </a:t>
            </a:r>
            <a:r>
              <a:rPr lang="en-US" dirty="0"/>
              <a:t>redefine certain steps of an algorithm, but those changes will not impact the </a:t>
            </a:r>
            <a:r>
              <a:rPr lang="en-US" dirty="0" smtClean="0"/>
              <a:t>core </a:t>
            </a:r>
            <a:r>
              <a:rPr lang="en-IN" dirty="0" smtClean="0"/>
              <a:t>architecture</a:t>
            </a:r>
            <a:r>
              <a:rPr lang="en-IN" dirty="0"/>
              <a:t>.</a:t>
            </a:r>
            <a:endParaRPr lang="en-IN" dirty="0"/>
          </a:p>
        </p:txBody>
      </p:sp>
      <p:sp>
        <p:nvSpPr>
          <p:cNvPr id="2" name="Title 1"/>
          <p:cNvSpPr>
            <a:spLocks noGrp="1"/>
          </p:cNvSpPr>
          <p:nvPr>
            <p:ph type="title"/>
          </p:nvPr>
        </p:nvSpPr>
        <p:spPr/>
        <p:txBody>
          <a:bodyPr/>
          <a:lstStyle/>
          <a:p>
            <a:r>
              <a:rPr lang="en-IN" dirty="0" smtClean="0"/>
              <a:t>Template method pattern</a:t>
            </a:r>
            <a:endParaRPr lang="en-IN" dirty="0"/>
          </a:p>
        </p:txBody>
      </p:sp>
    </p:spTree>
    <p:extLst>
      <p:ext uri="{BB962C8B-B14F-4D97-AF65-F5344CB8AC3E}">
        <p14:creationId xmlns:p14="http://schemas.microsoft.com/office/powerpoint/2010/main" val="19638878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a:t>The Template Method pattern makes </a:t>
            </a:r>
            <a:r>
              <a:rPr lang="en-US" dirty="0" smtClean="0"/>
              <a:t>sense when </a:t>
            </a:r>
            <a:r>
              <a:rPr lang="en-US" dirty="0"/>
              <a:t>you want to avoid duplicate code in your application but allow subclasses </a:t>
            </a:r>
            <a:r>
              <a:rPr lang="en-US" dirty="0" smtClean="0"/>
              <a:t>to change </a:t>
            </a:r>
            <a:r>
              <a:rPr lang="en-US" dirty="0"/>
              <a:t>some specific details of the base class workflow to bring varying behavior </a:t>
            </a:r>
            <a:r>
              <a:rPr lang="en-US" dirty="0" smtClean="0"/>
              <a:t>to </a:t>
            </a:r>
            <a:r>
              <a:rPr lang="en-IN" dirty="0" smtClean="0"/>
              <a:t>the </a:t>
            </a:r>
            <a:r>
              <a:rPr lang="en-IN" dirty="0"/>
              <a:t>application.</a:t>
            </a:r>
            <a:endParaRPr lang="en-IN" dirty="0"/>
          </a:p>
        </p:txBody>
      </p:sp>
      <p:sp>
        <p:nvSpPr>
          <p:cNvPr id="2" name="Title 1"/>
          <p:cNvSpPr>
            <a:spLocks noGrp="1"/>
          </p:cNvSpPr>
          <p:nvPr>
            <p:ph type="title"/>
          </p:nvPr>
        </p:nvSpPr>
        <p:spPr/>
        <p:txBody>
          <a:bodyPr/>
          <a:lstStyle/>
          <a:p>
            <a:r>
              <a:rPr lang="en-IN" dirty="0" smtClean="0"/>
              <a:t>Template method pattern</a:t>
            </a:r>
            <a:endParaRPr lang="en-IN" dirty="0"/>
          </a:p>
        </p:txBody>
      </p:sp>
    </p:spTree>
    <p:extLst>
      <p:ext uri="{BB962C8B-B14F-4D97-AF65-F5344CB8AC3E}">
        <p14:creationId xmlns:p14="http://schemas.microsoft.com/office/powerpoint/2010/main" val="36581934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Template Pattern</a:t>
            </a:r>
            <a:endParaRPr lang="en-IN" dirty="0"/>
          </a:p>
        </p:txBody>
      </p:sp>
      <p:pic>
        <p:nvPicPr>
          <p:cNvPr id="5" name="Picture 4"/>
          <p:cNvPicPr>
            <a:picLocks noChangeAspect="1"/>
          </p:cNvPicPr>
          <p:nvPr/>
        </p:nvPicPr>
        <p:blipFill>
          <a:blip r:embed="rId2"/>
          <a:stretch>
            <a:fillRect/>
          </a:stretch>
        </p:blipFill>
        <p:spPr>
          <a:xfrm>
            <a:off x="1447800" y="1752599"/>
            <a:ext cx="5257800" cy="4387913"/>
          </a:xfrm>
          <a:prstGeom prst="rect">
            <a:avLst/>
          </a:prstGeom>
        </p:spPr>
      </p:pic>
    </p:spTree>
    <p:extLst>
      <p:ext uri="{BB962C8B-B14F-4D97-AF65-F5344CB8AC3E}">
        <p14:creationId xmlns:p14="http://schemas.microsoft.com/office/powerpoint/2010/main" val="27993518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IN" dirty="0" err="1"/>
              <a:t>GoF</a:t>
            </a:r>
            <a:r>
              <a:rPr lang="en-IN" dirty="0"/>
              <a:t> Definition</a:t>
            </a:r>
          </a:p>
          <a:p>
            <a:r>
              <a:rPr lang="en-US" dirty="0"/>
              <a:t>Attach additional responsibilities to an object dynamically</a:t>
            </a:r>
            <a:r>
              <a:rPr lang="en-US" dirty="0" smtClean="0"/>
              <a:t>.</a:t>
            </a:r>
          </a:p>
          <a:p>
            <a:r>
              <a:rPr lang="en-US" dirty="0" smtClean="0"/>
              <a:t>Decorators </a:t>
            </a:r>
            <a:r>
              <a:rPr lang="en-US" dirty="0"/>
              <a:t>provide a </a:t>
            </a:r>
            <a:r>
              <a:rPr lang="en-US" dirty="0" smtClean="0"/>
              <a:t>flexible alternative </a:t>
            </a:r>
            <a:r>
              <a:rPr lang="en-US" dirty="0"/>
              <a:t>to </a:t>
            </a:r>
            <a:r>
              <a:rPr lang="en-US" dirty="0" err="1"/>
              <a:t>subclassing</a:t>
            </a:r>
            <a:r>
              <a:rPr lang="en-US" dirty="0"/>
              <a:t> for extending functionality.</a:t>
            </a:r>
            <a:endParaRPr lang="en-IN" dirty="0"/>
          </a:p>
        </p:txBody>
      </p:sp>
      <p:sp>
        <p:nvSpPr>
          <p:cNvPr id="2" name="Title 1"/>
          <p:cNvSpPr>
            <a:spLocks noGrp="1"/>
          </p:cNvSpPr>
          <p:nvPr>
            <p:ph type="title"/>
          </p:nvPr>
        </p:nvSpPr>
        <p:spPr/>
        <p:txBody>
          <a:bodyPr/>
          <a:lstStyle/>
          <a:p>
            <a:r>
              <a:rPr lang="en-IN" dirty="0" smtClean="0"/>
              <a:t>Decorator</a:t>
            </a:r>
            <a:endParaRPr lang="en-IN" dirty="0"/>
          </a:p>
        </p:txBody>
      </p:sp>
    </p:spTree>
    <p:extLst>
      <p:ext uri="{BB962C8B-B14F-4D97-AF65-F5344CB8AC3E}">
        <p14:creationId xmlns:p14="http://schemas.microsoft.com/office/powerpoint/2010/main" val="21571862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92500"/>
          </a:bodyPr>
          <a:lstStyle/>
          <a:p>
            <a:r>
              <a:rPr lang="en-US" dirty="0"/>
              <a:t>This pattern promotes the concept that your class should be closed for </a:t>
            </a:r>
            <a:r>
              <a:rPr lang="en-US" dirty="0" smtClean="0"/>
              <a:t>modification but </a:t>
            </a:r>
            <a:r>
              <a:rPr lang="en-US" dirty="0"/>
              <a:t>open for extension</a:t>
            </a:r>
            <a:r>
              <a:rPr lang="en-US" dirty="0" smtClean="0"/>
              <a:t>.</a:t>
            </a:r>
          </a:p>
          <a:p>
            <a:r>
              <a:rPr lang="en-US" dirty="0" smtClean="0"/>
              <a:t>In </a:t>
            </a:r>
            <a:r>
              <a:rPr lang="en-US" dirty="0"/>
              <a:t>other words, you can add a functionality without </a:t>
            </a:r>
            <a:r>
              <a:rPr lang="en-US" dirty="0" smtClean="0"/>
              <a:t>disturbing the </a:t>
            </a:r>
            <a:r>
              <a:rPr lang="en-US" dirty="0"/>
              <a:t>existing functionalities. </a:t>
            </a:r>
            <a:endParaRPr lang="en-US" dirty="0" smtClean="0"/>
          </a:p>
          <a:p>
            <a:r>
              <a:rPr lang="en-US" dirty="0" smtClean="0"/>
              <a:t>The </a:t>
            </a:r>
            <a:r>
              <a:rPr lang="en-US" dirty="0"/>
              <a:t>concept is useful when you want to add some </a:t>
            </a:r>
            <a:r>
              <a:rPr lang="en-US" dirty="0" smtClean="0"/>
              <a:t>special functionality </a:t>
            </a:r>
            <a:r>
              <a:rPr lang="en-US" dirty="0"/>
              <a:t>to a specific object instead of the whole class</a:t>
            </a:r>
            <a:r>
              <a:rPr lang="en-US" dirty="0" smtClean="0"/>
              <a:t>.</a:t>
            </a:r>
          </a:p>
          <a:p>
            <a:r>
              <a:rPr lang="en-US" dirty="0" smtClean="0"/>
              <a:t>This </a:t>
            </a:r>
            <a:r>
              <a:rPr lang="en-US" dirty="0"/>
              <a:t>pattern prefers </a:t>
            </a:r>
            <a:r>
              <a:rPr lang="en-US" dirty="0" smtClean="0"/>
              <a:t>object composition </a:t>
            </a:r>
            <a:r>
              <a:rPr lang="en-US" dirty="0"/>
              <a:t>over inheritance. </a:t>
            </a:r>
            <a:endParaRPr lang="en-US" dirty="0" smtClean="0"/>
          </a:p>
          <a:p>
            <a:r>
              <a:rPr lang="en-US" dirty="0" smtClean="0"/>
              <a:t>Once </a:t>
            </a:r>
            <a:r>
              <a:rPr lang="en-US" dirty="0"/>
              <a:t>you master this technique, you can add </a:t>
            </a:r>
            <a:r>
              <a:rPr lang="en-US" dirty="0" smtClean="0"/>
              <a:t>new responsibilities </a:t>
            </a:r>
            <a:r>
              <a:rPr lang="en-US" dirty="0"/>
              <a:t>to an object without affecting the underlying classes</a:t>
            </a:r>
            <a:endParaRPr lang="en-IN" dirty="0"/>
          </a:p>
        </p:txBody>
      </p:sp>
      <p:sp>
        <p:nvSpPr>
          <p:cNvPr id="2" name="Title 1"/>
          <p:cNvSpPr>
            <a:spLocks noGrp="1"/>
          </p:cNvSpPr>
          <p:nvPr>
            <p:ph type="title"/>
          </p:nvPr>
        </p:nvSpPr>
        <p:spPr/>
        <p:txBody>
          <a:bodyPr/>
          <a:lstStyle/>
          <a:p>
            <a:r>
              <a:rPr lang="en-IN" dirty="0" smtClean="0"/>
              <a:t>Decorator</a:t>
            </a:r>
            <a:endParaRPr lang="en-IN" dirty="0"/>
          </a:p>
        </p:txBody>
      </p:sp>
    </p:spTree>
    <p:extLst>
      <p:ext uri="{BB962C8B-B14F-4D97-AF65-F5344CB8AC3E}">
        <p14:creationId xmlns:p14="http://schemas.microsoft.com/office/powerpoint/2010/main" val="42151943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dirty="0"/>
              <a:t>Suppose you own a single-story house and you decide to build a second floor on top of it.</a:t>
            </a:r>
          </a:p>
          <a:p>
            <a:r>
              <a:rPr lang="en-US" dirty="0"/>
              <a:t>Obviously, you may not want to change the architecture of the ground floor</a:t>
            </a:r>
            <a:r>
              <a:rPr lang="en-US" dirty="0" smtClean="0"/>
              <a:t>.</a:t>
            </a:r>
          </a:p>
          <a:p>
            <a:r>
              <a:rPr lang="en-US" dirty="0" smtClean="0"/>
              <a:t>But </a:t>
            </a:r>
            <a:r>
              <a:rPr lang="en-US" dirty="0"/>
              <a:t>you </a:t>
            </a:r>
            <a:r>
              <a:rPr lang="en-US" dirty="0" smtClean="0"/>
              <a:t>may want </a:t>
            </a:r>
            <a:r>
              <a:rPr lang="en-US" dirty="0"/>
              <a:t>to change the design of the architecture for the newly added floor without </a:t>
            </a:r>
            <a:r>
              <a:rPr lang="en-US" dirty="0" smtClean="0"/>
              <a:t>affecting </a:t>
            </a:r>
            <a:r>
              <a:rPr lang="en-IN" dirty="0" smtClean="0"/>
              <a:t>the </a:t>
            </a:r>
            <a:r>
              <a:rPr lang="en-IN" dirty="0"/>
              <a:t>existing architecture.</a:t>
            </a:r>
            <a:endParaRPr lang="en-IN" dirty="0"/>
          </a:p>
        </p:txBody>
      </p:sp>
      <p:sp>
        <p:nvSpPr>
          <p:cNvPr id="2" name="Title 1"/>
          <p:cNvSpPr>
            <a:spLocks noGrp="1"/>
          </p:cNvSpPr>
          <p:nvPr>
            <p:ph type="title"/>
          </p:nvPr>
        </p:nvSpPr>
        <p:spPr/>
        <p:txBody>
          <a:bodyPr/>
          <a:lstStyle/>
          <a:p>
            <a:r>
              <a:rPr lang="en-IN" dirty="0" smtClean="0"/>
              <a:t>Decorator</a:t>
            </a:r>
            <a:endParaRPr lang="en-IN" dirty="0"/>
          </a:p>
        </p:txBody>
      </p:sp>
    </p:spTree>
    <p:extLst>
      <p:ext uri="{BB962C8B-B14F-4D97-AF65-F5344CB8AC3E}">
        <p14:creationId xmlns:p14="http://schemas.microsoft.com/office/powerpoint/2010/main" val="624944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fontScale="85000" lnSpcReduction="20000"/>
          </a:bodyPr>
          <a:lstStyle/>
          <a:p>
            <a:r>
              <a:rPr lang="en-US" dirty="0"/>
              <a:t>Suppose in a GUI-based toolkit you want to add some border properties. </a:t>
            </a:r>
            <a:endParaRPr lang="en-US" dirty="0" smtClean="0"/>
          </a:p>
          <a:p>
            <a:r>
              <a:rPr lang="en-US" dirty="0" smtClean="0"/>
              <a:t>You </a:t>
            </a:r>
            <a:r>
              <a:rPr lang="en-US" dirty="0"/>
              <a:t>could do </a:t>
            </a:r>
            <a:r>
              <a:rPr lang="en-US" dirty="0" smtClean="0"/>
              <a:t>this with </a:t>
            </a:r>
            <a:r>
              <a:rPr lang="en-US" dirty="0"/>
              <a:t>inheritance, but that cannot be treated as an ultimate solution because you do not </a:t>
            </a:r>
            <a:r>
              <a:rPr lang="en-US" dirty="0" smtClean="0"/>
              <a:t>have absolute </a:t>
            </a:r>
            <a:r>
              <a:rPr lang="en-US" dirty="0"/>
              <a:t>control over everything from the beginning. </a:t>
            </a:r>
            <a:endParaRPr lang="en-US" dirty="0" smtClean="0"/>
          </a:p>
          <a:p>
            <a:r>
              <a:rPr lang="en-US" dirty="0" smtClean="0"/>
              <a:t>So</a:t>
            </a:r>
            <a:r>
              <a:rPr lang="en-US" dirty="0"/>
              <a:t>, this technique is static in nature.</a:t>
            </a:r>
          </a:p>
          <a:p>
            <a:r>
              <a:rPr lang="en-US" dirty="0"/>
              <a:t>Decorators offer a flexible approach. They promote the concept of dynamic choices.</a:t>
            </a:r>
          </a:p>
          <a:p>
            <a:r>
              <a:rPr lang="en-US" dirty="0"/>
              <a:t>For example, you can surround the component in another object. The enclosing </a:t>
            </a:r>
            <a:r>
              <a:rPr lang="en-US" dirty="0" smtClean="0"/>
              <a:t>object is </a:t>
            </a:r>
            <a:r>
              <a:rPr lang="en-US" dirty="0"/>
              <a:t>termed a </a:t>
            </a:r>
            <a:r>
              <a:rPr lang="en-US" i="1" dirty="0"/>
              <a:t>decorator</a:t>
            </a:r>
            <a:r>
              <a:rPr lang="en-US" dirty="0"/>
              <a:t>, and it must conform to the interface of the component that </a:t>
            </a:r>
            <a:r>
              <a:rPr lang="en-US" dirty="0" smtClean="0"/>
              <a:t>it decorates.</a:t>
            </a:r>
          </a:p>
          <a:p>
            <a:r>
              <a:rPr lang="en-US" dirty="0" smtClean="0"/>
              <a:t>It </a:t>
            </a:r>
            <a:r>
              <a:rPr lang="en-US" dirty="0"/>
              <a:t>will forward the requests to the component, and it can perform </a:t>
            </a:r>
            <a:r>
              <a:rPr lang="en-US" dirty="0" smtClean="0"/>
              <a:t>additional operations </a:t>
            </a:r>
            <a:r>
              <a:rPr lang="en-US" dirty="0"/>
              <a:t>before or after those requests. In fact, you can add an unlimited number </a:t>
            </a:r>
            <a:r>
              <a:rPr lang="en-US" dirty="0" smtClean="0"/>
              <a:t>of </a:t>
            </a:r>
            <a:r>
              <a:rPr lang="en-IN" dirty="0" smtClean="0"/>
              <a:t>responsibilities </a:t>
            </a:r>
            <a:r>
              <a:rPr lang="en-IN" dirty="0"/>
              <a:t>with this concept.</a:t>
            </a:r>
            <a:endParaRPr lang="en-IN" dirty="0"/>
          </a:p>
        </p:txBody>
      </p:sp>
      <p:sp>
        <p:nvSpPr>
          <p:cNvPr id="2" name="Title 1"/>
          <p:cNvSpPr>
            <a:spLocks noGrp="1"/>
          </p:cNvSpPr>
          <p:nvPr>
            <p:ph type="title"/>
          </p:nvPr>
        </p:nvSpPr>
        <p:spPr/>
        <p:txBody>
          <a:bodyPr/>
          <a:lstStyle/>
          <a:p>
            <a:r>
              <a:rPr lang="en-IN" dirty="0" smtClean="0"/>
              <a:t>Decorator</a:t>
            </a:r>
            <a:endParaRPr lang="en-IN" dirty="0"/>
          </a:p>
        </p:txBody>
      </p:sp>
    </p:spTree>
    <p:extLst>
      <p:ext uri="{BB962C8B-B14F-4D97-AF65-F5344CB8AC3E}">
        <p14:creationId xmlns:p14="http://schemas.microsoft.com/office/powerpoint/2010/main" val="36380318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Decorator</a:t>
            </a:r>
            <a:endParaRPr lang="en-IN" dirty="0"/>
          </a:p>
        </p:txBody>
      </p:sp>
      <p:pic>
        <p:nvPicPr>
          <p:cNvPr id="5" name="Picture 4"/>
          <p:cNvPicPr>
            <a:picLocks noChangeAspect="1"/>
          </p:cNvPicPr>
          <p:nvPr/>
        </p:nvPicPr>
        <p:blipFill>
          <a:blip r:embed="rId2"/>
          <a:stretch>
            <a:fillRect/>
          </a:stretch>
        </p:blipFill>
        <p:spPr>
          <a:xfrm>
            <a:off x="1981200" y="1752600"/>
            <a:ext cx="5334000" cy="4787610"/>
          </a:xfrm>
          <a:prstGeom prst="rect">
            <a:avLst/>
          </a:prstGeom>
        </p:spPr>
      </p:pic>
    </p:spTree>
    <p:extLst>
      <p:ext uri="{BB962C8B-B14F-4D97-AF65-F5344CB8AC3E}">
        <p14:creationId xmlns:p14="http://schemas.microsoft.com/office/powerpoint/2010/main" val="16948218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Allow an object to alter its behavior when its internal state changes. The object </a:t>
            </a:r>
            <a:r>
              <a:rPr lang="en-US" dirty="0" smtClean="0"/>
              <a:t>will appear </a:t>
            </a:r>
            <a:r>
              <a:rPr lang="en-US" dirty="0"/>
              <a:t>to change its class</a:t>
            </a:r>
            <a:r>
              <a:rPr lang="en-US" dirty="0" smtClean="0"/>
              <a:t>.</a:t>
            </a:r>
          </a:p>
          <a:p>
            <a:endParaRPr lang="en-US" dirty="0"/>
          </a:p>
          <a:p>
            <a:r>
              <a:rPr lang="en-US" dirty="0"/>
              <a:t>The concept is best described by the following examples</a:t>
            </a:r>
            <a:r>
              <a:rPr lang="en-US" dirty="0" smtClean="0"/>
              <a:t>.</a:t>
            </a:r>
          </a:p>
          <a:p>
            <a:r>
              <a:rPr lang="en-US" dirty="0"/>
              <a:t>Consider the scenario of a network connection, say a TCP connection. </a:t>
            </a:r>
            <a:endParaRPr lang="en-US" dirty="0" smtClean="0"/>
          </a:p>
          <a:p>
            <a:r>
              <a:rPr lang="en-US" dirty="0" smtClean="0"/>
              <a:t>An </a:t>
            </a:r>
            <a:r>
              <a:rPr lang="en-US" dirty="0"/>
              <a:t>object can </a:t>
            </a:r>
            <a:r>
              <a:rPr lang="en-US" dirty="0" smtClean="0"/>
              <a:t>be in </a:t>
            </a:r>
            <a:r>
              <a:rPr lang="en-US" dirty="0"/>
              <a:t>various states; for example, a connection might already be established, a </a:t>
            </a:r>
            <a:r>
              <a:rPr lang="en-US" dirty="0" smtClean="0"/>
              <a:t>connection might </a:t>
            </a:r>
            <a:r>
              <a:rPr lang="en-US" dirty="0"/>
              <a:t>be closed, or the object has already started listening through the connection.</a:t>
            </a:r>
          </a:p>
          <a:p>
            <a:r>
              <a:rPr lang="en-US" dirty="0"/>
              <a:t>When this connection receives a request from other objects, it responds as per </a:t>
            </a:r>
            <a:r>
              <a:rPr lang="en-US" dirty="0" smtClean="0"/>
              <a:t>its </a:t>
            </a:r>
            <a:r>
              <a:rPr lang="en-IN" dirty="0" smtClean="0"/>
              <a:t>present </a:t>
            </a:r>
            <a:r>
              <a:rPr lang="en-IN" dirty="0"/>
              <a:t>state.</a:t>
            </a:r>
            <a:endParaRPr lang="en-IN" dirty="0"/>
          </a:p>
        </p:txBody>
      </p:sp>
      <p:sp>
        <p:nvSpPr>
          <p:cNvPr id="3" name="Title 2"/>
          <p:cNvSpPr>
            <a:spLocks noGrp="1"/>
          </p:cNvSpPr>
          <p:nvPr>
            <p:ph type="title"/>
          </p:nvPr>
        </p:nvSpPr>
        <p:spPr/>
        <p:txBody>
          <a:bodyPr/>
          <a:lstStyle/>
          <a:p>
            <a:r>
              <a:rPr lang="en-IN" dirty="0"/>
              <a:t>State Pattern</a:t>
            </a:r>
            <a:endParaRPr lang="en-IN" dirty="0"/>
          </a:p>
        </p:txBody>
      </p:sp>
    </p:spTree>
    <p:extLst>
      <p:ext uri="{BB962C8B-B14F-4D97-AF65-F5344CB8AC3E}">
        <p14:creationId xmlns:p14="http://schemas.microsoft.com/office/powerpoint/2010/main" val="15367265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Suppose you have a job-processing system that can process a certain number of jobs </a:t>
            </a:r>
            <a:r>
              <a:rPr lang="en-US" dirty="0" smtClean="0"/>
              <a:t>at a </a:t>
            </a:r>
            <a:r>
              <a:rPr lang="en-US" dirty="0"/>
              <a:t>time</a:t>
            </a:r>
            <a:r>
              <a:rPr lang="en-US" dirty="0" smtClean="0"/>
              <a:t>.</a:t>
            </a:r>
          </a:p>
          <a:p>
            <a:r>
              <a:rPr lang="en-US" dirty="0" smtClean="0"/>
              <a:t>When </a:t>
            </a:r>
            <a:r>
              <a:rPr lang="en-US" dirty="0"/>
              <a:t>a new job appears, either the system processes the job or it signals that </a:t>
            </a:r>
            <a:r>
              <a:rPr lang="en-US" dirty="0" smtClean="0"/>
              <a:t>the system </a:t>
            </a:r>
            <a:r>
              <a:rPr lang="en-US" dirty="0"/>
              <a:t>is busy with the maximum number of jobs that it can process at a time</a:t>
            </a:r>
            <a:r>
              <a:rPr lang="en-US" dirty="0" smtClean="0"/>
              <a:t>.</a:t>
            </a:r>
          </a:p>
          <a:p>
            <a:r>
              <a:rPr lang="en-US" dirty="0" smtClean="0"/>
              <a:t>In other words</a:t>
            </a:r>
            <a:r>
              <a:rPr lang="en-US" dirty="0"/>
              <a:t>, the system will send a busy signal if it gets another job-processing request </a:t>
            </a:r>
            <a:r>
              <a:rPr lang="en-US" dirty="0" smtClean="0"/>
              <a:t>when its </a:t>
            </a:r>
            <a:r>
              <a:rPr lang="en-US" dirty="0"/>
              <a:t>total number of job-processing capabilities has been reached.</a:t>
            </a:r>
            <a:endParaRPr lang="en-IN" dirty="0"/>
          </a:p>
        </p:txBody>
      </p:sp>
      <p:sp>
        <p:nvSpPr>
          <p:cNvPr id="3" name="Title 2"/>
          <p:cNvSpPr>
            <a:spLocks noGrp="1"/>
          </p:cNvSpPr>
          <p:nvPr>
            <p:ph type="title"/>
          </p:nvPr>
        </p:nvSpPr>
        <p:spPr/>
        <p:txBody>
          <a:bodyPr/>
          <a:lstStyle/>
          <a:p>
            <a:r>
              <a:rPr lang="en-IN" dirty="0"/>
              <a:t>State Pattern</a:t>
            </a:r>
            <a:endParaRPr lang="en-IN" dirty="0"/>
          </a:p>
        </p:txBody>
      </p:sp>
    </p:spTree>
    <p:extLst>
      <p:ext uri="{BB962C8B-B14F-4D97-AF65-F5344CB8AC3E}">
        <p14:creationId xmlns:p14="http://schemas.microsoft.com/office/powerpoint/2010/main" val="1321251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Design patterns are no silver bullet</a:t>
            </a:r>
            <a:r>
              <a:rPr lang="en-US" dirty="0" smtClean="0"/>
              <a:t>.</a:t>
            </a:r>
          </a:p>
          <a:p>
            <a:r>
              <a:rPr lang="en-US" dirty="0" smtClean="0"/>
              <a:t>We </a:t>
            </a:r>
            <a:r>
              <a:rPr lang="en-US" dirty="0"/>
              <a:t>have to fully </a:t>
            </a:r>
            <a:r>
              <a:rPr lang="en-US" dirty="0" smtClean="0"/>
              <a:t>understand the </a:t>
            </a:r>
            <a:r>
              <a:rPr lang="en-US" dirty="0"/>
              <a:t>problem, generalize it, </a:t>
            </a:r>
            <a:r>
              <a:rPr lang="en-US" dirty="0" smtClean="0"/>
              <a:t>and then </a:t>
            </a:r>
            <a:r>
              <a:rPr lang="en-US" dirty="0"/>
              <a:t>apply a pattern applicable to it</a:t>
            </a:r>
            <a:r>
              <a:rPr lang="en-US" dirty="0" smtClean="0"/>
              <a:t>.</a:t>
            </a:r>
          </a:p>
          <a:p>
            <a:r>
              <a:rPr lang="en-US" dirty="0" smtClean="0"/>
              <a:t>However</a:t>
            </a:r>
            <a:r>
              <a:rPr lang="en-US" dirty="0"/>
              <a:t>, not all problems require a design pattern</a:t>
            </a:r>
            <a:r>
              <a:rPr lang="en-US" dirty="0" smtClean="0"/>
              <a:t>.</a:t>
            </a:r>
          </a:p>
          <a:p>
            <a:r>
              <a:rPr lang="en-US" dirty="0" smtClean="0"/>
              <a:t>It’s true that </a:t>
            </a:r>
            <a:r>
              <a:rPr lang="en-US" dirty="0"/>
              <a:t>design patterns can help make complex problems simple, but they can also make simple </a:t>
            </a:r>
            <a:r>
              <a:rPr lang="en-US" dirty="0" smtClean="0"/>
              <a:t>problems </a:t>
            </a:r>
            <a:r>
              <a:rPr lang="en-IN" dirty="0" smtClean="0"/>
              <a:t>complex</a:t>
            </a:r>
            <a:r>
              <a:rPr lang="en-IN" dirty="0"/>
              <a:t>.</a:t>
            </a:r>
          </a:p>
          <a:p>
            <a:r>
              <a:rPr lang="en-US" dirty="0"/>
              <a:t>After </a:t>
            </a:r>
            <a:r>
              <a:rPr lang="en-US" dirty="0" smtClean="0"/>
              <a:t>learning patterns, </a:t>
            </a:r>
            <a:r>
              <a:rPr lang="en-US" dirty="0"/>
              <a:t>many developers fall into the trap of trying to apply patterns to </a:t>
            </a:r>
            <a:r>
              <a:rPr lang="en-US" dirty="0" smtClean="0"/>
              <a:t>everything they </a:t>
            </a:r>
            <a:r>
              <a:rPr lang="en-US" dirty="0"/>
              <a:t>do, thus achieving quite the opposite of what patterns are all about — making things simple.</a:t>
            </a:r>
          </a:p>
          <a:p>
            <a:r>
              <a:rPr lang="en-US" dirty="0"/>
              <a:t>The better way to apply </a:t>
            </a:r>
            <a:r>
              <a:rPr lang="en-US" dirty="0" smtClean="0"/>
              <a:t>patterns is </a:t>
            </a:r>
            <a:r>
              <a:rPr lang="en-US" dirty="0"/>
              <a:t>by identifying the fundamental problem </a:t>
            </a:r>
            <a:r>
              <a:rPr lang="en-US" dirty="0" smtClean="0"/>
              <a:t>that we are trying </a:t>
            </a:r>
            <a:r>
              <a:rPr lang="en-US" dirty="0"/>
              <a:t>to solve and looking for a solution that fits it</a:t>
            </a:r>
            <a:r>
              <a:rPr lang="en-US" dirty="0" smtClean="0"/>
              <a:t>.</a:t>
            </a:r>
          </a:p>
        </p:txBody>
      </p:sp>
      <p:sp>
        <p:nvSpPr>
          <p:cNvPr id="3" name="Title 2"/>
          <p:cNvSpPr>
            <a:spLocks noGrp="1"/>
          </p:cNvSpPr>
          <p:nvPr>
            <p:ph type="title"/>
          </p:nvPr>
        </p:nvSpPr>
        <p:spPr/>
        <p:txBody>
          <a:bodyPr/>
          <a:lstStyle/>
          <a:p>
            <a:r>
              <a:rPr lang="en-IN" dirty="0" smtClean="0"/>
              <a:t>What they are not</a:t>
            </a:r>
            <a:endParaRPr lang="en-IN" dirty="0"/>
          </a:p>
        </p:txBody>
      </p:sp>
    </p:spTree>
    <p:extLst>
      <p:ext uri="{BB962C8B-B14F-4D97-AF65-F5344CB8AC3E}">
        <p14:creationId xmlns:p14="http://schemas.microsoft.com/office/powerpoint/2010/main" val="398061908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State Pattern</a:t>
            </a:r>
            <a:endParaRPr lang="en-IN" dirty="0"/>
          </a:p>
        </p:txBody>
      </p:sp>
      <p:pic>
        <p:nvPicPr>
          <p:cNvPr id="5" name="Picture 4"/>
          <p:cNvPicPr>
            <a:picLocks noChangeAspect="1"/>
          </p:cNvPicPr>
          <p:nvPr/>
        </p:nvPicPr>
        <p:blipFill>
          <a:blip r:embed="rId2"/>
          <a:stretch>
            <a:fillRect/>
          </a:stretch>
        </p:blipFill>
        <p:spPr>
          <a:xfrm>
            <a:off x="1295400" y="1954599"/>
            <a:ext cx="7162799" cy="4573570"/>
          </a:xfrm>
          <a:prstGeom prst="rect">
            <a:avLst/>
          </a:prstGeom>
        </p:spPr>
      </p:pic>
    </p:spTree>
    <p:extLst>
      <p:ext uri="{BB962C8B-B14F-4D97-AF65-F5344CB8AC3E}">
        <p14:creationId xmlns:p14="http://schemas.microsoft.com/office/powerpoint/2010/main" val="4629082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State Pattern</a:t>
            </a:r>
            <a:endParaRPr lang="en-IN" dirty="0"/>
          </a:p>
        </p:txBody>
      </p:sp>
      <p:pic>
        <p:nvPicPr>
          <p:cNvPr id="2" name="Picture 1"/>
          <p:cNvPicPr>
            <a:picLocks noChangeAspect="1"/>
          </p:cNvPicPr>
          <p:nvPr/>
        </p:nvPicPr>
        <p:blipFill>
          <a:blip r:embed="rId2"/>
          <a:stretch>
            <a:fillRect/>
          </a:stretch>
        </p:blipFill>
        <p:spPr>
          <a:xfrm>
            <a:off x="1219200" y="1981200"/>
            <a:ext cx="5943600" cy="4038600"/>
          </a:xfrm>
          <a:prstGeom prst="rect">
            <a:avLst/>
          </a:prstGeom>
        </p:spPr>
      </p:pic>
    </p:spTree>
    <p:extLst>
      <p:ext uri="{BB962C8B-B14F-4D97-AF65-F5344CB8AC3E}">
        <p14:creationId xmlns:p14="http://schemas.microsoft.com/office/powerpoint/2010/main" val="17879130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GoF</a:t>
            </a:r>
            <a:r>
              <a:rPr lang="en-IN" dirty="0"/>
              <a:t> Definition</a:t>
            </a:r>
          </a:p>
          <a:p>
            <a:r>
              <a:rPr lang="en-US" dirty="0"/>
              <a:t>Represent an operation to be performed on the elements of an object structure</a:t>
            </a:r>
            <a:r>
              <a:rPr lang="en-US" dirty="0" smtClean="0"/>
              <a:t>.</a:t>
            </a:r>
          </a:p>
          <a:p>
            <a:r>
              <a:rPr lang="en-US" dirty="0" smtClean="0"/>
              <a:t> Visitor lets </a:t>
            </a:r>
            <a:r>
              <a:rPr lang="en-US" dirty="0"/>
              <a:t>you define a new operation without changing the classes of the elements on which </a:t>
            </a:r>
            <a:r>
              <a:rPr lang="en-US" dirty="0" smtClean="0"/>
              <a:t>it </a:t>
            </a:r>
            <a:r>
              <a:rPr lang="en-IN" dirty="0" smtClean="0"/>
              <a:t>operates</a:t>
            </a:r>
            <a:r>
              <a:rPr lang="en-IN" dirty="0"/>
              <a:t>.</a:t>
            </a:r>
            <a:endParaRPr lang="en-IN" b="1" dirty="0"/>
          </a:p>
        </p:txBody>
      </p:sp>
      <p:sp>
        <p:nvSpPr>
          <p:cNvPr id="3" name="Title 2"/>
          <p:cNvSpPr>
            <a:spLocks noGrp="1"/>
          </p:cNvSpPr>
          <p:nvPr>
            <p:ph type="title"/>
          </p:nvPr>
        </p:nvSpPr>
        <p:spPr/>
        <p:txBody>
          <a:bodyPr/>
          <a:lstStyle/>
          <a:p>
            <a:r>
              <a:rPr lang="en-IN" dirty="0" smtClean="0"/>
              <a:t>Visitor Pattern</a:t>
            </a:r>
            <a:endParaRPr lang="en-IN" dirty="0"/>
          </a:p>
        </p:txBody>
      </p:sp>
    </p:spTree>
    <p:extLst>
      <p:ext uri="{BB962C8B-B14F-4D97-AF65-F5344CB8AC3E}">
        <p14:creationId xmlns:p14="http://schemas.microsoft.com/office/powerpoint/2010/main" val="37794541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Concept</a:t>
            </a:r>
          </a:p>
          <a:p>
            <a:r>
              <a:rPr lang="en-US" dirty="0"/>
              <a:t>With this pattern, you separate an algorithm from an object structure</a:t>
            </a:r>
            <a:r>
              <a:rPr lang="en-US" dirty="0" smtClean="0"/>
              <a:t>.</a:t>
            </a:r>
          </a:p>
          <a:p>
            <a:r>
              <a:rPr lang="en-US" dirty="0" smtClean="0"/>
              <a:t>So</a:t>
            </a:r>
            <a:r>
              <a:rPr lang="en-US" dirty="0"/>
              <a:t>, you can </a:t>
            </a:r>
            <a:r>
              <a:rPr lang="en-US" dirty="0" smtClean="0"/>
              <a:t>add new </a:t>
            </a:r>
            <a:r>
              <a:rPr lang="en-US" dirty="0"/>
              <a:t>operations without modifying the existing architecture</a:t>
            </a:r>
            <a:r>
              <a:rPr lang="en-US" dirty="0" smtClean="0"/>
              <a:t>.</a:t>
            </a:r>
          </a:p>
          <a:p>
            <a:r>
              <a:rPr lang="en-US" dirty="0" smtClean="0"/>
              <a:t>This </a:t>
            </a:r>
            <a:r>
              <a:rPr lang="en-US" dirty="0"/>
              <a:t>pattern supports </a:t>
            </a:r>
            <a:r>
              <a:rPr lang="en-US" dirty="0" smtClean="0"/>
              <a:t>the open/close </a:t>
            </a:r>
            <a:r>
              <a:rPr lang="en-US" dirty="0"/>
              <a:t>principle (which says extension is allowed but modification is disallowed </a:t>
            </a:r>
            <a:r>
              <a:rPr lang="en-US" dirty="0" smtClean="0"/>
              <a:t>for entities </a:t>
            </a:r>
            <a:r>
              <a:rPr lang="en-US" dirty="0"/>
              <a:t>such as class, function, modules, and so on).</a:t>
            </a:r>
            <a:r>
              <a:rPr lang="en-IN" dirty="0" smtClean="0"/>
              <a:t>.</a:t>
            </a:r>
            <a:endParaRPr lang="en-IN" b="1" dirty="0"/>
          </a:p>
        </p:txBody>
      </p:sp>
      <p:sp>
        <p:nvSpPr>
          <p:cNvPr id="3" name="Title 2"/>
          <p:cNvSpPr>
            <a:spLocks noGrp="1"/>
          </p:cNvSpPr>
          <p:nvPr>
            <p:ph type="title"/>
          </p:nvPr>
        </p:nvSpPr>
        <p:spPr/>
        <p:txBody>
          <a:bodyPr/>
          <a:lstStyle/>
          <a:p>
            <a:r>
              <a:rPr lang="en-IN" dirty="0" smtClean="0"/>
              <a:t>Visitor Pattern</a:t>
            </a:r>
            <a:endParaRPr lang="en-IN" dirty="0"/>
          </a:p>
        </p:txBody>
      </p:sp>
    </p:spTree>
    <p:extLst>
      <p:ext uri="{BB962C8B-B14F-4D97-AF65-F5344CB8AC3E}">
        <p14:creationId xmlns:p14="http://schemas.microsoft.com/office/powerpoint/2010/main" val="281691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Think of a taxi-booking scenario. </a:t>
            </a:r>
            <a:endParaRPr lang="en-US" dirty="0" smtClean="0"/>
          </a:p>
          <a:p>
            <a:r>
              <a:rPr lang="en-US" dirty="0" smtClean="0"/>
              <a:t>When </a:t>
            </a:r>
            <a:r>
              <a:rPr lang="en-US" dirty="0"/>
              <a:t>the taxi arrives at your door and you </a:t>
            </a:r>
            <a:r>
              <a:rPr lang="en-US" dirty="0" smtClean="0"/>
              <a:t>enter the </a:t>
            </a:r>
            <a:r>
              <a:rPr lang="en-US" dirty="0"/>
              <a:t>vehicle, the visiting taxi takes control of the transportation</a:t>
            </a:r>
            <a:r>
              <a:rPr lang="en-US" dirty="0" smtClean="0"/>
              <a:t>.</a:t>
            </a:r>
          </a:p>
          <a:p>
            <a:r>
              <a:rPr lang="en-US" dirty="0" smtClean="0"/>
              <a:t> </a:t>
            </a:r>
            <a:r>
              <a:rPr lang="en-US" dirty="0"/>
              <a:t>It can take you to </a:t>
            </a:r>
            <a:r>
              <a:rPr lang="en-US" dirty="0" smtClean="0"/>
              <a:t>your destination </a:t>
            </a:r>
            <a:r>
              <a:rPr lang="en-US" dirty="0"/>
              <a:t>through a new route that you are not familiar with, and in the worst case, </a:t>
            </a:r>
            <a:r>
              <a:rPr lang="en-US" dirty="0" smtClean="0"/>
              <a:t>it </a:t>
            </a:r>
            <a:r>
              <a:rPr lang="en-IN" dirty="0" smtClean="0"/>
              <a:t>can </a:t>
            </a:r>
            <a:r>
              <a:rPr lang="en-IN" dirty="0"/>
              <a:t>alter the destination.</a:t>
            </a:r>
            <a:endParaRPr lang="en-IN" b="1" dirty="0"/>
          </a:p>
        </p:txBody>
      </p:sp>
      <p:sp>
        <p:nvSpPr>
          <p:cNvPr id="3" name="Title 2"/>
          <p:cNvSpPr>
            <a:spLocks noGrp="1"/>
          </p:cNvSpPr>
          <p:nvPr>
            <p:ph type="title"/>
          </p:nvPr>
        </p:nvSpPr>
        <p:spPr/>
        <p:txBody>
          <a:bodyPr/>
          <a:lstStyle/>
          <a:p>
            <a:r>
              <a:rPr lang="en-IN" dirty="0" smtClean="0"/>
              <a:t>Visitor Pattern</a:t>
            </a:r>
            <a:endParaRPr lang="en-IN" dirty="0"/>
          </a:p>
        </p:txBody>
      </p:sp>
    </p:spTree>
    <p:extLst>
      <p:ext uri="{BB962C8B-B14F-4D97-AF65-F5344CB8AC3E}">
        <p14:creationId xmlns:p14="http://schemas.microsoft.com/office/powerpoint/2010/main" val="3102478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This pattern is useful when public APIs need to support </a:t>
            </a:r>
            <a:r>
              <a:rPr lang="en-US" i="1" dirty="0"/>
              <a:t>plug-in </a:t>
            </a:r>
            <a:r>
              <a:rPr lang="en-US" dirty="0"/>
              <a:t>operations. </a:t>
            </a:r>
            <a:endParaRPr lang="en-US" dirty="0" smtClean="0"/>
          </a:p>
          <a:p>
            <a:r>
              <a:rPr lang="en-US" dirty="0" smtClean="0"/>
              <a:t>Clients can </a:t>
            </a:r>
            <a:r>
              <a:rPr lang="en-US" dirty="0"/>
              <a:t>then perform their intended operations on a class (with the visiting class) </a:t>
            </a:r>
            <a:r>
              <a:rPr lang="en-US" dirty="0" smtClean="0"/>
              <a:t>without </a:t>
            </a:r>
            <a:r>
              <a:rPr lang="en-IN" dirty="0" smtClean="0"/>
              <a:t>modifying </a:t>
            </a:r>
            <a:r>
              <a:rPr lang="en-IN" dirty="0"/>
              <a:t>the source.</a:t>
            </a:r>
            <a:endParaRPr lang="en-IN" b="1" dirty="0"/>
          </a:p>
        </p:txBody>
      </p:sp>
      <p:sp>
        <p:nvSpPr>
          <p:cNvPr id="3" name="Title 2"/>
          <p:cNvSpPr>
            <a:spLocks noGrp="1"/>
          </p:cNvSpPr>
          <p:nvPr>
            <p:ph type="title"/>
          </p:nvPr>
        </p:nvSpPr>
        <p:spPr/>
        <p:txBody>
          <a:bodyPr/>
          <a:lstStyle/>
          <a:p>
            <a:r>
              <a:rPr lang="en-IN" dirty="0" smtClean="0"/>
              <a:t>Visitor Pattern</a:t>
            </a:r>
            <a:endParaRPr lang="en-IN" dirty="0"/>
          </a:p>
        </p:txBody>
      </p:sp>
    </p:spTree>
    <p:extLst>
      <p:ext uri="{BB962C8B-B14F-4D97-AF65-F5344CB8AC3E}">
        <p14:creationId xmlns:p14="http://schemas.microsoft.com/office/powerpoint/2010/main" val="5368888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Visitor Pattern</a:t>
            </a:r>
            <a:endParaRPr lang="en-IN" dirty="0"/>
          </a:p>
        </p:txBody>
      </p:sp>
      <p:pic>
        <p:nvPicPr>
          <p:cNvPr id="5" name="Picture 4"/>
          <p:cNvPicPr>
            <a:picLocks noChangeAspect="1"/>
          </p:cNvPicPr>
          <p:nvPr/>
        </p:nvPicPr>
        <p:blipFill>
          <a:blip r:embed="rId2"/>
          <a:stretch>
            <a:fillRect/>
          </a:stretch>
        </p:blipFill>
        <p:spPr>
          <a:xfrm>
            <a:off x="2460674" y="1905000"/>
            <a:ext cx="4205400" cy="4352067"/>
          </a:xfrm>
          <a:prstGeom prst="rect">
            <a:avLst/>
          </a:prstGeom>
        </p:spPr>
      </p:pic>
    </p:spTree>
    <p:extLst>
      <p:ext uri="{BB962C8B-B14F-4D97-AF65-F5344CB8AC3E}">
        <p14:creationId xmlns:p14="http://schemas.microsoft.com/office/powerpoint/2010/main" val="41934631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err="1" smtClean="0"/>
              <a:t>Desing</a:t>
            </a:r>
            <a:r>
              <a:rPr lang="en-US" dirty="0" smtClean="0"/>
              <a:t> patterns</a:t>
            </a:r>
          </a:p>
          <a:p>
            <a:pPr lvl="1"/>
            <a:r>
              <a:rPr lang="en-US" dirty="0" smtClean="0"/>
              <a:t>EE Patterns</a:t>
            </a:r>
          </a:p>
          <a:p>
            <a:pPr lvl="1"/>
            <a:r>
              <a:rPr lang="en-US" dirty="0" smtClean="0"/>
              <a:t>How to use</a:t>
            </a:r>
          </a:p>
          <a:p>
            <a:pPr lvl="1"/>
            <a:r>
              <a:rPr lang="en-US" dirty="0" smtClean="0"/>
              <a:t>DSL</a:t>
            </a:r>
          </a:p>
          <a:p>
            <a:pPr lvl="1"/>
            <a:r>
              <a:rPr lang="en-US" dirty="0" smtClean="0"/>
              <a:t>Creational Pattern</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This training will help with the identification of when and how to use patterns and goes on to cover the implementation from an ASP.NET point of view.</a:t>
            </a:r>
          </a:p>
          <a:p>
            <a:r>
              <a:rPr lang="en-US" dirty="0"/>
              <a:t>We don’t always have to use design patterns</a:t>
            </a:r>
            <a:r>
              <a:rPr lang="en-US" dirty="0" smtClean="0"/>
              <a:t>.</a:t>
            </a:r>
          </a:p>
          <a:p>
            <a:r>
              <a:rPr lang="en-US" dirty="0" smtClean="0"/>
              <a:t>If </a:t>
            </a:r>
            <a:r>
              <a:rPr lang="en-US" dirty="0"/>
              <a:t>we have arrived at a solution to a problem that is simple but not simplistic and is clear and </a:t>
            </a:r>
            <a:r>
              <a:rPr lang="en-US" dirty="0" smtClean="0"/>
              <a:t>maintainable.</a:t>
            </a:r>
          </a:p>
          <a:p>
            <a:r>
              <a:rPr lang="en-US" dirty="0" smtClean="0"/>
              <a:t>Don’t force it to fit the pattern.</a:t>
            </a:r>
            <a:endParaRPr lang="en-US" dirty="0"/>
          </a:p>
          <a:p>
            <a:r>
              <a:rPr lang="en-US" dirty="0"/>
              <a:t>Otherwise, we will overcomplicate your design.</a:t>
            </a:r>
          </a:p>
        </p:txBody>
      </p:sp>
      <p:sp>
        <p:nvSpPr>
          <p:cNvPr id="3" name="Title 2"/>
          <p:cNvSpPr>
            <a:spLocks noGrp="1"/>
          </p:cNvSpPr>
          <p:nvPr>
            <p:ph type="title"/>
          </p:nvPr>
        </p:nvSpPr>
        <p:spPr/>
        <p:txBody>
          <a:bodyPr/>
          <a:lstStyle/>
          <a:p>
            <a:r>
              <a:rPr lang="en-IN" dirty="0" smtClean="0"/>
              <a:t>What they are not</a:t>
            </a:r>
            <a:endParaRPr lang="en-IN" dirty="0"/>
          </a:p>
        </p:txBody>
      </p:sp>
    </p:spTree>
    <p:extLst>
      <p:ext uri="{BB962C8B-B14F-4D97-AF65-F5344CB8AC3E}">
        <p14:creationId xmlns:p14="http://schemas.microsoft.com/office/powerpoint/2010/main" val="36055702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smtClean="0"/>
              <a:t>Design pattern is one of the common design patterns.</a:t>
            </a:r>
          </a:p>
          <a:p>
            <a:r>
              <a:rPr lang="en-US" dirty="0" smtClean="0"/>
              <a:t>It has become </a:t>
            </a:r>
            <a:r>
              <a:rPr lang="en-US" dirty="0"/>
              <a:t>best </a:t>
            </a:r>
            <a:r>
              <a:rPr lang="en-US" dirty="0" smtClean="0"/>
              <a:t>practice use design patterns when  enterprise-level </a:t>
            </a:r>
            <a:r>
              <a:rPr lang="en-US" dirty="0"/>
              <a:t>and maintainable </a:t>
            </a:r>
            <a:r>
              <a:rPr lang="en-US" dirty="0" smtClean="0"/>
              <a:t>software built. </a:t>
            </a:r>
          </a:p>
          <a:p>
            <a:pPr marL="0" indent="0">
              <a:buNone/>
            </a:pPr>
            <a:r>
              <a:rPr lang="en-US" dirty="0"/>
              <a:t>Keep It Simple Stupid (KISS )</a:t>
            </a:r>
          </a:p>
          <a:p>
            <a:r>
              <a:rPr lang="en-US" dirty="0"/>
              <a:t>An all-too-common issue in software programming is the need to overcomplicate a solution</a:t>
            </a:r>
            <a:r>
              <a:rPr lang="en-US" dirty="0" smtClean="0"/>
              <a:t>.</a:t>
            </a:r>
          </a:p>
          <a:p>
            <a:r>
              <a:rPr lang="en-US" dirty="0" smtClean="0"/>
              <a:t>The goal of </a:t>
            </a:r>
            <a:r>
              <a:rPr lang="en-US" dirty="0"/>
              <a:t>the KISS principle is concerned with the need to keep code simple but not simplistic, thus </a:t>
            </a:r>
            <a:r>
              <a:rPr lang="en-US" dirty="0" smtClean="0"/>
              <a:t>avoiding </a:t>
            </a:r>
            <a:r>
              <a:rPr lang="en-IN" dirty="0" smtClean="0"/>
              <a:t>any </a:t>
            </a:r>
            <a:r>
              <a:rPr lang="en-IN" dirty="0"/>
              <a:t>unnecessary complexities</a:t>
            </a:r>
            <a:r>
              <a:rPr lang="en-IN" dirty="0" smtClean="0"/>
              <a:t>.</a:t>
            </a:r>
          </a:p>
          <a:p>
            <a:pPr marL="0" indent="0">
              <a:buNone/>
            </a:pPr>
            <a:r>
              <a:rPr lang="en-IN" dirty="0" smtClean="0"/>
              <a:t>Don’t </a:t>
            </a:r>
            <a:r>
              <a:rPr lang="en-IN" dirty="0"/>
              <a:t>Repeat Yourself (DRY)</a:t>
            </a:r>
          </a:p>
          <a:p>
            <a:r>
              <a:rPr lang="en-US" dirty="0"/>
              <a:t>The DRY principle aims to avoiding repetition of any part of a system by abstracting out things </a:t>
            </a:r>
            <a:r>
              <a:rPr lang="en-US" dirty="0" smtClean="0"/>
              <a:t>that are </a:t>
            </a:r>
            <a:r>
              <a:rPr lang="en-US" dirty="0"/>
              <a:t>common and placing those things in a single location</a:t>
            </a:r>
            <a:r>
              <a:rPr lang="en-US" dirty="0" smtClean="0"/>
              <a:t>.</a:t>
            </a:r>
          </a:p>
          <a:p>
            <a:r>
              <a:rPr lang="en-US" dirty="0" smtClean="0"/>
              <a:t>This </a:t>
            </a:r>
            <a:r>
              <a:rPr lang="en-US" dirty="0"/>
              <a:t>principle is not only concerned </a:t>
            </a:r>
            <a:r>
              <a:rPr lang="en-US" dirty="0" smtClean="0"/>
              <a:t>with code </a:t>
            </a:r>
            <a:r>
              <a:rPr lang="en-US" dirty="0"/>
              <a:t>but any logic that is duplicated in a system; ultimately there should only be one </a:t>
            </a:r>
            <a:r>
              <a:rPr lang="en-US" dirty="0" smtClean="0"/>
              <a:t>representation for </a:t>
            </a:r>
            <a:r>
              <a:rPr lang="en-US" dirty="0"/>
              <a:t>every piece of knowledge in a system.</a:t>
            </a:r>
            <a:endParaRPr lang="en-IN" dirty="0"/>
          </a:p>
        </p:txBody>
      </p:sp>
      <p:sp>
        <p:nvSpPr>
          <p:cNvPr id="3" name="Title 2"/>
          <p:cNvSpPr>
            <a:spLocks noGrp="1"/>
          </p:cNvSpPr>
          <p:nvPr>
            <p:ph type="title"/>
          </p:nvPr>
        </p:nvSpPr>
        <p:spPr/>
        <p:txBody>
          <a:bodyPr/>
          <a:lstStyle/>
          <a:p>
            <a:r>
              <a:rPr lang="en-IN" dirty="0" smtClean="0"/>
              <a:t>Common Design Principles</a:t>
            </a:r>
            <a:endParaRPr lang="en-IN" dirty="0"/>
          </a:p>
        </p:txBody>
      </p:sp>
    </p:spTree>
    <p:extLst>
      <p:ext uri="{BB962C8B-B14F-4D97-AF65-F5344CB8AC3E}">
        <p14:creationId xmlns:p14="http://schemas.microsoft.com/office/powerpoint/2010/main" val="1753556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mtClean="0"/>
              <a:t>Design Patterns</a:t>
            </a:r>
            <a:endParaRPr lang="en-IN" dirty="0"/>
          </a:p>
        </p:txBody>
      </p:sp>
      <p:pic>
        <p:nvPicPr>
          <p:cNvPr id="1026" name="Picture 2" descr="Image result for design patterns in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315200" cy="497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33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marL="0" indent="0">
              <a:buNone/>
            </a:pPr>
            <a:r>
              <a:rPr lang="en-IN" dirty="0"/>
              <a:t>Tell, Don’t Ask</a:t>
            </a:r>
          </a:p>
          <a:p>
            <a:r>
              <a:rPr lang="en-US" dirty="0"/>
              <a:t>The Tell, Don’t Ask principle is closely aligned with encapsulation and the assigning of </a:t>
            </a:r>
            <a:r>
              <a:rPr lang="en-US" dirty="0" smtClean="0"/>
              <a:t>responsibilities to </a:t>
            </a:r>
            <a:r>
              <a:rPr lang="en-US" dirty="0"/>
              <a:t>their correct classes</a:t>
            </a:r>
            <a:r>
              <a:rPr lang="en-US" dirty="0" smtClean="0"/>
              <a:t>.</a:t>
            </a:r>
          </a:p>
          <a:p>
            <a:r>
              <a:rPr lang="en-US" dirty="0" smtClean="0"/>
              <a:t>The </a:t>
            </a:r>
            <a:r>
              <a:rPr lang="en-US" dirty="0"/>
              <a:t>principle states that you should to tell objects what actions </a:t>
            </a:r>
            <a:r>
              <a:rPr lang="en-US" dirty="0" smtClean="0"/>
              <a:t>you want </a:t>
            </a:r>
            <a:r>
              <a:rPr lang="en-US" dirty="0"/>
              <a:t>them to perform rather than asking questions about the state of the object and then </a:t>
            </a:r>
            <a:r>
              <a:rPr lang="en-US" dirty="0" smtClean="0"/>
              <a:t>making a </a:t>
            </a:r>
            <a:r>
              <a:rPr lang="en-US" dirty="0"/>
              <a:t>decision yourself on what action you want to perform. </a:t>
            </a:r>
            <a:r>
              <a:rPr lang="en-US" dirty="0" smtClean="0"/>
              <a:t>This </a:t>
            </a:r>
            <a:r>
              <a:rPr lang="en-US" dirty="0"/>
              <a:t>helps to align the responsibilities </a:t>
            </a:r>
            <a:r>
              <a:rPr lang="en-US" dirty="0" smtClean="0"/>
              <a:t>and avoid tight coupling between classes.</a:t>
            </a:r>
          </a:p>
          <a:p>
            <a:pPr marL="0" indent="0">
              <a:buNone/>
            </a:pPr>
            <a:r>
              <a:rPr lang="en-US" dirty="0" smtClean="0"/>
              <a:t>You </a:t>
            </a:r>
            <a:r>
              <a:rPr lang="en-US" dirty="0" err="1" smtClean="0"/>
              <a:t>Ain’t</a:t>
            </a:r>
            <a:r>
              <a:rPr lang="en-US" dirty="0" smtClean="0"/>
              <a:t> </a:t>
            </a:r>
            <a:r>
              <a:rPr lang="en-US" dirty="0" err="1" smtClean="0"/>
              <a:t>Gonna</a:t>
            </a:r>
            <a:r>
              <a:rPr lang="en-US" dirty="0" smtClean="0"/>
              <a:t> </a:t>
            </a:r>
            <a:r>
              <a:rPr lang="en-US" dirty="0"/>
              <a:t>Need It (YAGNI )</a:t>
            </a:r>
          </a:p>
          <a:p>
            <a:r>
              <a:rPr lang="en-US" dirty="0"/>
              <a:t>The YAGNI principle refers to the need to only include functionality that is necessary for the </a:t>
            </a:r>
            <a:r>
              <a:rPr lang="en-US" dirty="0" smtClean="0"/>
              <a:t>application and </a:t>
            </a:r>
            <a:r>
              <a:rPr lang="en-US" dirty="0"/>
              <a:t>put off any temptation to add other features that you may think you need</a:t>
            </a:r>
            <a:r>
              <a:rPr lang="en-US" dirty="0" smtClean="0"/>
              <a:t>.</a:t>
            </a:r>
          </a:p>
          <a:p>
            <a:r>
              <a:rPr lang="en-US" dirty="0" smtClean="0"/>
              <a:t>A </a:t>
            </a:r>
            <a:r>
              <a:rPr lang="en-US" dirty="0"/>
              <a:t>design </a:t>
            </a:r>
            <a:r>
              <a:rPr lang="en-US" dirty="0" smtClean="0"/>
              <a:t>methodology that </a:t>
            </a:r>
            <a:r>
              <a:rPr lang="en-US" dirty="0"/>
              <a:t>adheres to YAGNI is test-driven development (TDD</a:t>
            </a:r>
            <a:r>
              <a:rPr lang="en-US" dirty="0" smtClean="0"/>
              <a:t>).</a:t>
            </a:r>
          </a:p>
          <a:p>
            <a:r>
              <a:rPr lang="en-US" dirty="0" smtClean="0"/>
              <a:t>TDD </a:t>
            </a:r>
            <a:r>
              <a:rPr lang="en-US" dirty="0"/>
              <a:t>is all about writing </a:t>
            </a:r>
            <a:r>
              <a:rPr lang="en-US" dirty="0" smtClean="0"/>
              <a:t>tests that </a:t>
            </a:r>
            <a:r>
              <a:rPr lang="en-US" dirty="0"/>
              <a:t>prove the functionality of a system and then writing only the code to get the test to pass</a:t>
            </a:r>
            <a:r>
              <a:rPr lang="en-US" dirty="0" smtClean="0"/>
              <a:t>.</a:t>
            </a:r>
          </a:p>
        </p:txBody>
      </p:sp>
      <p:sp>
        <p:nvSpPr>
          <p:cNvPr id="3" name="Title 2"/>
          <p:cNvSpPr>
            <a:spLocks noGrp="1"/>
          </p:cNvSpPr>
          <p:nvPr>
            <p:ph type="title"/>
          </p:nvPr>
        </p:nvSpPr>
        <p:spPr/>
        <p:txBody>
          <a:bodyPr/>
          <a:lstStyle/>
          <a:p>
            <a:r>
              <a:rPr lang="en-IN" dirty="0" smtClean="0"/>
              <a:t>Common Design Principles</a:t>
            </a:r>
            <a:endParaRPr lang="en-IN" dirty="0"/>
          </a:p>
        </p:txBody>
      </p:sp>
    </p:spTree>
    <p:extLst>
      <p:ext uri="{BB962C8B-B14F-4D97-AF65-F5344CB8AC3E}">
        <p14:creationId xmlns:p14="http://schemas.microsoft.com/office/powerpoint/2010/main" val="13506487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dirty="0"/>
              <a:t>Separation of Concerns (</a:t>
            </a:r>
            <a:r>
              <a:rPr lang="en-IN" dirty="0" err="1"/>
              <a:t>SoC</a:t>
            </a:r>
            <a:r>
              <a:rPr lang="en-IN" dirty="0"/>
              <a:t>)</a:t>
            </a:r>
          </a:p>
          <a:p>
            <a:r>
              <a:rPr lang="en-US" dirty="0" err="1"/>
              <a:t>SoC</a:t>
            </a:r>
            <a:r>
              <a:rPr lang="en-US" dirty="0"/>
              <a:t> is the process of dissecting a piece of software into distinct features that encapsulate unique </a:t>
            </a:r>
            <a:r>
              <a:rPr lang="en-US" dirty="0" smtClean="0"/>
              <a:t>behavior and </a:t>
            </a:r>
            <a:r>
              <a:rPr lang="en-US" dirty="0"/>
              <a:t>data that can be used by other classes</a:t>
            </a:r>
            <a:r>
              <a:rPr lang="en-US" dirty="0" smtClean="0"/>
              <a:t>.</a:t>
            </a:r>
          </a:p>
          <a:p>
            <a:r>
              <a:rPr lang="en-US" dirty="0" smtClean="0"/>
              <a:t>Generally</a:t>
            </a:r>
            <a:r>
              <a:rPr lang="en-US" dirty="0"/>
              <a:t>, a concern represents a feature or behavior </a:t>
            </a:r>
            <a:r>
              <a:rPr lang="en-US" dirty="0" smtClean="0"/>
              <a:t>of </a:t>
            </a:r>
            <a:r>
              <a:rPr lang="en-US" dirty="0"/>
              <a:t>a class</a:t>
            </a:r>
            <a:r>
              <a:rPr lang="en-US" dirty="0" smtClean="0"/>
              <a:t>.</a:t>
            </a:r>
          </a:p>
          <a:p>
            <a:r>
              <a:rPr lang="en-US" dirty="0" smtClean="0"/>
              <a:t>The </a:t>
            </a:r>
            <a:r>
              <a:rPr lang="en-US" dirty="0"/>
              <a:t>act of separating a program into discrete responsibilities significantly increases code reuse</a:t>
            </a:r>
            <a:r>
              <a:rPr lang="en-US" dirty="0" smtClean="0"/>
              <a:t>, </a:t>
            </a:r>
            <a:r>
              <a:rPr lang="en-IN" dirty="0" smtClean="0"/>
              <a:t>maintenance</a:t>
            </a:r>
            <a:r>
              <a:rPr lang="en-IN" dirty="0"/>
              <a:t>, and testability</a:t>
            </a:r>
            <a:r>
              <a:rPr lang="en-IN" dirty="0" smtClean="0"/>
              <a:t>.</a:t>
            </a:r>
            <a:endParaRPr lang="en-IN" dirty="0"/>
          </a:p>
        </p:txBody>
      </p:sp>
      <p:sp>
        <p:nvSpPr>
          <p:cNvPr id="3" name="Title 2"/>
          <p:cNvSpPr>
            <a:spLocks noGrp="1"/>
          </p:cNvSpPr>
          <p:nvPr>
            <p:ph type="title"/>
          </p:nvPr>
        </p:nvSpPr>
        <p:spPr/>
        <p:txBody>
          <a:bodyPr/>
          <a:lstStyle/>
          <a:p>
            <a:r>
              <a:rPr lang="en-IN" dirty="0" smtClean="0"/>
              <a:t>Common Design Principles</a:t>
            </a:r>
            <a:endParaRPr lang="en-IN" dirty="0"/>
          </a:p>
        </p:txBody>
      </p:sp>
    </p:spTree>
    <p:extLst>
      <p:ext uri="{BB962C8B-B14F-4D97-AF65-F5344CB8AC3E}">
        <p14:creationId xmlns:p14="http://schemas.microsoft.com/office/powerpoint/2010/main" val="3758133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b="1" dirty="0"/>
              <a:t>The S.O.L.I.D. Design Principles</a:t>
            </a:r>
          </a:p>
          <a:p>
            <a:r>
              <a:rPr lang="en-US" dirty="0"/>
              <a:t>The S.O.L.I.D. design principles are a collection of best practices for object-oriented design</a:t>
            </a:r>
            <a:r>
              <a:rPr lang="en-US" dirty="0" smtClean="0"/>
              <a:t>.</a:t>
            </a:r>
          </a:p>
          <a:p>
            <a:r>
              <a:rPr lang="en-US" dirty="0" smtClean="0"/>
              <a:t>All of </a:t>
            </a:r>
            <a:r>
              <a:rPr lang="en-US" dirty="0"/>
              <a:t>the Gang of Four design patterns adhere to these principles in one form or </a:t>
            </a:r>
            <a:r>
              <a:rPr lang="en-US" dirty="0" smtClean="0"/>
              <a:t>another.</a:t>
            </a:r>
            <a:endParaRPr lang="en-IN" dirty="0"/>
          </a:p>
        </p:txBody>
      </p:sp>
      <p:sp>
        <p:nvSpPr>
          <p:cNvPr id="3" name="Title 2"/>
          <p:cNvSpPr>
            <a:spLocks noGrp="1"/>
          </p:cNvSpPr>
          <p:nvPr>
            <p:ph type="title"/>
          </p:nvPr>
        </p:nvSpPr>
        <p:spPr/>
        <p:txBody>
          <a:bodyPr/>
          <a:lstStyle/>
          <a:p>
            <a:r>
              <a:rPr lang="en-IN" dirty="0" smtClean="0"/>
              <a:t>Common Design Principles</a:t>
            </a:r>
            <a:endParaRPr lang="en-IN" dirty="0"/>
          </a:p>
        </p:txBody>
      </p:sp>
      <p:sp>
        <p:nvSpPr>
          <p:cNvPr id="4" name="AutoShape 2" descr="Image result for s.o.l.i.d design princi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3556" name="Picture 4" descr="Image result for s.o.l.i.d design princi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763140"/>
            <a:ext cx="5180410" cy="259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734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 principle of SRP is closely aligned with </a:t>
            </a:r>
            <a:r>
              <a:rPr lang="en-US" dirty="0" err="1" smtClean="0"/>
              <a:t>SoC</a:t>
            </a:r>
            <a:r>
              <a:rPr lang="en-US" dirty="0" smtClean="0"/>
              <a:t>(Separation of Concern).</a:t>
            </a:r>
          </a:p>
          <a:p>
            <a:r>
              <a:rPr lang="en-US" dirty="0" smtClean="0"/>
              <a:t>It </a:t>
            </a:r>
            <a:r>
              <a:rPr lang="en-US" dirty="0"/>
              <a:t>states that every object should only have </a:t>
            </a:r>
            <a:r>
              <a:rPr lang="en-US" dirty="0" smtClean="0"/>
              <a:t>one reason </a:t>
            </a:r>
            <a:r>
              <a:rPr lang="en-US" dirty="0"/>
              <a:t>to change and a single focus of responsibility</a:t>
            </a:r>
            <a:r>
              <a:rPr lang="en-US" dirty="0" smtClean="0"/>
              <a:t>.</a:t>
            </a:r>
          </a:p>
          <a:p>
            <a:r>
              <a:rPr lang="en-US" dirty="0" smtClean="0"/>
              <a:t>By </a:t>
            </a:r>
            <a:r>
              <a:rPr lang="en-US" dirty="0"/>
              <a:t>adhering to this principle, you avoid </a:t>
            </a:r>
            <a:r>
              <a:rPr lang="en-US" dirty="0" smtClean="0"/>
              <a:t>the problem </a:t>
            </a:r>
            <a:r>
              <a:rPr lang="en-US" dirty="0"/>
              <a:t>of monolithic class design that is the software equivalent of a Swiss army knife</a:t>
            </a:r>
            <a:r>
              <a:rPr lang="en-US" dirty="0" smtClean="0"/>
              <a:t>.</a:t>
            </a:r>
          </a:p>
          <a:p>
            <a:r>
              <a:rPr lang="en-US" dirty="0" smtClean="0"/>
              <a:t>By having concise </a:t>
            </a:r>
            <a:r>
              <a:rPr lang="en-US" dirty="0"/>
              <a:t>objects, you again increase the readability and maintenance of a system</a:t>
            </a:r>
            <a:r>
              <a:rPr lang="en-US" dirty="0" smtClean="0"/>
              <a:t>.</a:t>
            </a:r>
          </a:p>
          <a:p>
            <a:r>
              <a:rPr lang="en-US" dirty="0" smtClean="0"/>
              <a:t>SRP is a way to divide the whole problem into small parts and each part will be dealt with any separate class.</a:t>
            </a:r>
            <a:endParaRPr lang="en-IN" dirty="0"/>
          </a:p>
        </p:txBody>
      </p:sp>
      <p:sp>
        <p:nvSpPr>
          <p:cNvPr id="3" name="Title 2"/>
          <p:cNvSpPr>
            <a:spLocks noGrp="1"/>
          </p:cNvSpPr>
          <p:nvPr>
            <p:ph type="title"/>
          </p:nvPr>
        </p:nvSpPr>
        <p:spPr/>
        <p:txBody>
          <a:bodyPr/>
          <a:lstStyle/>
          <a:p>
            <a:r>
              <a:rPr lang="en-IN" dirty="0" smtClean="0"/>
              <a:t>Single Responsibility Principle(SRP)</a:t>
            </a:r>
            <a:endParaRPr lang="en-IN" dirty="0"/>
          </a:p>
        </p:txBody>
      </p:sp>
    </p:spTree>
    <p:extLst>
      <p:ext uri="{BB962C8B-B14F-4D97-AF65-F5344CB8AC3E}">
        <p14:creationId xmlns:p14="http://schemas.microsoft.com/office/powerpoint/2010/main" val="25958840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OCP states that classes should be open for extension and closed for modification, in that </a:t>
            </a:r>
            <a:r>
              <a:rPr lang="en-US" dirty="0" smtClean="0"/>
              <a:t>you should </a:t>
            </a:r>
            <a:r>
              <a:rPr lang="en-US" dirty="0"/>
              <a:t>be able to add new features and extend a class without changing its internal behavior</a:t>
            </a:r>
            <a:r>
              <a:rPr lang="en-US" dirty="0" smtClean="0"/>
              <a:t>.</a:t>
            </a:r>
          </a:p>
          <a:p>
            <a:r>
              <a:rPr lang="en-US" dirty="0" smtClean="0"/>
              <a:t>Once you create the class and other parts of the application start using it, you should not change it.</a:t>
            </a:r>
          </a:p>
          <a:p>
            <a:r>
              <a:rPr lang="en-US" dirty="0" smtClean="0"/>
              <a:t>If you change the class it will have impact on the working application and it will break.</a:t>
            </a:r>
          </a:p>
          <a:p>
            <a:r>
              <a:rPr lang="en-US" dirty="0" smtClean="0"/>
              <a:t>If you require additional features you should extend that class rather than modifying it. This way the existing system won’t get any impact from the new change.  </a:t>
            </a:r>
          </a:p>
        </p:txBody>
      </p:sp>
      <p:sp>
        <p:nvSpPr>
          <p:cNvPr id="3" name="Title 2"/>
          <p:cNvSpPr>
            <a:spLocks noGrp="1"/>
          </p:cNvSpPr>
          <p:nvPr>
            <p:ph type="title"/>
          </p:nvPr>
        </p:nvSpPr>
        <p:spPr/>
        <p:txBody>
          <a:bodyPr/>
          <a:lstStyle/>
          <a:p>
            <a:r>
              <a:rPr lang="en-IN" dirty="0" smtClean="0"/>
              <a:t>Open/Closed Principle(OCP)</a:t>
            </a:r>
            <a:endParaRPr lang="en-IN" dirty="0"/>
          </a:p>
        </p:txBody>
      </p:sp>
    </p:spTree>
    <p:extLst>
      <p:ext uri="{BB962C8B-B14F-4D97-AF65-F5344CB8AC3E}">
        <p14:creationId xmlns:p14="http://schemas.microsoft.com/office/powerpoint/2010/main" val="9846113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LSP dictates that you should be able to use any derived class in place of a parent class and have </a:t>
            </a:r>
            <a:r>
              <a:rPr lang="en-US" dirty="0" smtClean="0"/>
              <a:t>it behave </a:t>
            </a:r>
            <a:r>
              <a:rPr lang="en-US" dirty="0"/>
              <a:t>in the same manner without modification</a:t>
            </a:r>
            <a:r>
              <a:rPr lang="en-US" dirty="0" smtClean="0"/>
              <a:t>.</a:t>
            </a:r>
          </a:p>
          <a:p>
            <a:r>
              <a:rPr lang="en-US" dirty="0" smtClean="0"/>
              <a:t>This </a:t>
            </a:r>
            <a:r>
              <a:rPr lang="en-US" dirty="0"/>
              <a:t>principle is in line with OCP in that it </a:t>
            </a:r>
            <a:r>
              <a:rPr lang="en-US" dirty="0" smtClean="0"/>
              <a:t>ensures that </a:t>
            </a:r>
            <a:r>
              <a:rPr lang="en-US" dirty="0"/>
              <a:t>a derived class does not affect the behavior of a parent class, or, put another way, derived </a:t>
            </a:r>
            <a:r>
              <a:rPr lang="en-US" dirty="0" smtClean="0"/>
              <a:t>classes must </a:t>
            </a:r>
            <a:r>
              <a:rPr lang="en-US" dirty="0"/>
              <a:t>be substitutable for their base classes.</a:t>
            </a:r>
            <a:endParaRPr lang="en-US" dirty="0" smtClean="0"/>
          </a:p>
        </p:txBody>
      </p:sp>
      <p:sp>
        <p:nvSpPr>
          <p:cNvPr id="3" name="Title 2"/>
          <p:cNvSpPr>
            <a:spLocks noGrp="1"/>
          </p:cNvSpPr>
          <p:nvPr>
            <p:ph type="title"/>
          </p:nvPr>
        </p:nvSpPr>
        <p:spPr/>
        <p:txBody>
          <a:bodyPr/>
          <a:lstStyle/>
          <a:p>
            <a:r>
              <a:rPr lang="fr-FR" b="0" dirty="0" err="1"/>
              <a:t>Liskov</a:t>
            </a:r>
            <a:r>
              <a:rPr lang="fr-FR" b="0" dirty="0"/>
              <a:t> Substitution </a:t>
            </a:r>
            <a:r>
              <a:rPr lang="fr-FR" b="0" dirty="0" err="1"/>
              <a:t>Principle</a:t>
            </a:r>
            <a:r>
              <a:rPr lang="fr-FR" b="0" dirty="0"/>
              <a:t> (LS P)</a:t>
            </a:r>
            <a:endParaRPr lang="en-IN" dirty="0"/>
          </a:p>
        </p:txBody>
      </p:sp>
    </p:spTree>
    <p:extLst>
      <p:ext uri="{BB962C8B-B14F-4D97-AF65-F5344CB8AC3E}">
        <p14:creationId xmlns:p14="http://schemas.microsoft.com/office/powerpoint/2010/main" val="28784655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ISP is all about splitting the methods of a contract into groups of responsibility and </a:t>
            </a:r>
            <a:r>
              <a:rPr lang="en-US" dirty="0" smtClean="0"/>
              <a:t>assigning interfaces </a:t>
            </a:r>
            <a:r>
              <a:rPr lang="en-US" dirty="0"/>
              <a:t>to these groups to prevent a client from needing to implement one large interface and </a:t>
            </a:r>
            <a:r>
              <a:rPr lang="en-US" dirty="0" smtClean="0"/>
              <a:t>a host </a:t>
            </a:r>
            <a:r>
              <a:rPr lang="en-US" dirty="0"/>
              <a:t>of methods that they do not use</a:t>
            </a:r>
            <a:r>
              <a:rPr lang="en-US" dirty="0" smtClean="0"/>
              <a:t>.</a:t>
            </a:r>
          </a:p>
          <a:p>
            <a:r>
              <a:rPr lang="en-US" dirty="0" smtClean="0"/>
              <a:t>The </a:t>
            </a:r>
            <a:r>
              <a:rPr lang="en-US" dirty="0"/>
              <a:t>purpose behind this is so that classes wanting to use </a:t>
            </a:r>
            <a:r>
              <a:rPr lang="en-US" dirty="0" smtClean="0"/>
              <a:t>the same </a:t>
            </a:r>
            <a:r>
              <a:rPr lang="en-US" dirty="0"/>
              <a:t>interfaces only need to implement a specific set of methods as opposed to a </a:t>
            </a:r>
            <a:r>
              <a:rPr lang="en-US" dirty="0" smtClean="0"/>
              <a:t>monolithic  interface </a:t>
            </a:r>
            <a:r>
              <a:rPr lang="en-IN" dirty="0" smtClean="0"/>
              <a:t>of </a:t>
            </a:r>
            <a:r>
              <a:rPr lang="en-IN" dirty="0"/>
              <a:t>methods</a:t>
            </a:r>
            <a:r>
              <a:rPr lang="en-IN" dirty="0" smtClean="0"/>
              <a:t>.</a:t>
            </a:r>
          </a:p>
          <a:p>
            <a:r>
              <a:rPr lang="en-IN" dirty="0" smtClean="0"/>
              <a:t>Think of a class that has ten methods – five are needed by desktop and five are needed by mobile clients. </a:t>
            </a:r>
            <a:endParaRPr lang="en-US" dirty="0" smtClean="0"/>
          </a:p>
        </p:txBody>
      </p:sp>
      <p:sp>
        <p:nvSpPr>
          <p:cNvPr id="3" name="Title 2"/>
          <p:cNvSpPr>
            <a:spLocks noGrp="1"/>
          </p:cNvSpPr>
          <p:nvPr>
            <p:ph type="title"/>
          </p:nvPr>
        </p:nvSpPr>
        <p:spPr/>
        <p:txBody>
          <a:bodyPr/>
          <a:lstStyle/>
          <a:p>
            <a:r>
              <a:rPr lang="en-US" b="0" dirty="0"/>
              <a:t>Interface Segregation Principle (</a:t>
            </a:r>
            <a:r>
              <a:rPr lang="en-US" b="0" dirty="0" smtClean="0"/>
              <a:t>ISP)</a:t>
            </a:r>
            <a:endParaRPr lang="en-IN" dirty="0"/>
          </a:p>
        </p:txBody>
      </p:sp>
    </p:spTree>
    <p:extLst>
      <p:ext uri="{BB962C8B-B14F-4D97-AF65-F5344CB8AC3E}">
        <p14:creationId xmlns:p14="http://schemas.microsoft.com/office/powerpoint/2010/main" val="23945925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smtClean="0"/>
              <a:t>Thus the same interface consisting of ten methods is being used by both desktop and mobile clients.</a:t>
            </a:r>
          </a:p>
          <a:p>
            <a:r>
              <a:rPr lang="en-US" dirty="0" smtClean="0"/>
              <a:t>If desktop application requires some additional methods then we have to add that at interface level and both the application have to be updated to new version.</a:t>
            </a:r>
          </a:p>
          <a:p>
            <a:r>
              <a:rPr lang="en-US" dirty="0" smtClean="0"/>
              <a:t>ISP suggests you avoid such situations, create two separate interfaces one for desktop and another for mobile clients. </a:t>
            </a:r>
          </a:p>
        </p:txBody>
      </p:sp>
      <p:sp>
        <p:nvSpPr>
          <p:cNvPr id="3" name="Title 2"/>
          <p:cNvSpPr>
            <a:spLocks noGrp="1"/>
          </p:cNvSpPr>
          <p:nvPr>
            <p:ph type="title"/>
          </p:nvPr>
        </p:nvSpPr>
        <p:spPr/>
        <p:txBody>
          <a:bodyPr/>
          <a:lstStyle/>
          <a:p>
            <a:r>
              <a:rPr lang="en-US" b="0" dirty="0"/>
              <a:t>Interface Segregation Principle (</a:t>
            </a:r>
            <a:r>
              <a:rPr lang="en-US" b="0" dirty="0" smtClean="0"/>
              <a:t>ISP)</a:t>
            </a:r>
            <a:endParaRPr lang="en-IN" dirty="0"/>
          </a:p>
        </p:txBody>
      </p:sp>
    </p:spTree>
    <p:extLst>
      <p:ext uri="{BB962C8B-B14F-4D97-AF65-F5344CB8AC3E}">
        <p14:creationId xmlns:p14="http://schemas.microsoft.com/office/powerpoint/2010/main" val="1258918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DIP is all about isolating your classes from concrete implementations and having them depend </a:t>
            </a:r>
            <a:r>
              <a:rPr lang="en-US" dirty="0" smtClean="0"/>
              <a:t>on abstract </a:t>
            </a:r>
            <a:r>
              <a:rPr lang="en-US" dirty="0"/>
              <a:t>classes or interfaces</a:t>
            </a:r>
            <a:r>
              <a:rPr lang="en-US" dirty="0" smtClean="0"/>
              <a:t>.</a:t>
            </a:r>
          </a:p>
          <a:p>
            <a:r>
              <a:rPr lang="en-US" dirty="0" smtClean="0"/>
              <a:t>It </a:t>
            </a:r>
            <a:r>
              <a:rPr lang="en-US" dirty="0"/>
              <a:t>promotes the mantra of coding to an interface rather than an implementation</a:t>
            </a:r>
            <a:r>
              <a:rPr lang="en-US" dirty="0" smtClean="0"/>
              <a:t>, which </a:t>
            </a:r>
            <a:r>
              <a:rPr lang="en-US" dirty="0"/>
              <a:t>increases flexibility within a system by ensuring you are not tightly coupled to </a:t>
            </a:r>
            <a:r>
              <a:rPr lang="en-US" dirty="0" smtClean="0"/>
              <a:t>one </a:t>
            </a:r>
            <a:r>
              <a:rPr lang="en-IN" dirty="0" smtClean="0"/>
              <a:t>implementation</a:t>
            </a:r>
            <a:r>
              <a:rPr lang="en-IN" dirty="0"/>
              <a:t>.</a:t>
            </a:r>
            <a:endParaRPr lang="en-US" dirty="0" smtClean="0"/>
          </a:p>
        </p:txBody>
      </p:sp>
      <p:sp>
        <p:nvSpPr>
          <p:cNvPr id="3" name="Title 2"/>
          <p:cNvSpPr>
            <a:spLocks noGrp="1"/>
          </p:cNvSpPr>
          <p:nvPr>
            <p:ph type="title"/>
          </p:nvPr>
        </p:nvSpPr>
        <p:spPr/>
        <p:txBody>
          <a:bodyPr/>
          <a:lstStyle/>
          <a:p>
            <a:r>
              <a:rPr lang="en-IN" b="0" dirty="0"/>
              <a:t>Dependency Inversion Principle (DIP)</a:t>
            </a:r>
            <a:endParaRPr lang="en-IN" dirty="0"/>
          </a:p>
        </p:txBody>
      </p:sp>
    </p:spTree>
    <p:extLst>
      <p:ext uri="{BB962C8B-B14F-4D97-AF65-F5344CB8AC3E}">
        <p14:creationId xmlns:p14="http://schemas.microsoft.com/office/powerpoint/2010/main" val="40177109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Closely linked to the DIP are the DI principle and the IOC principle</a:t>
            </a:r>
            <a:r>
              <a:rPr lang="en-US" dirty="0" smtClean="0"/>
              <a:t>.</a:t>
            </a:r>
          </a:p>
          <a:p>
            <a:r>
              <a:rPr lang="en-US" dirty="0" smtClean="0"/>
              <a:t>DI </a:t>
            </a:r>
            <a:r>
              <a:rPr lang="en-US" dirty="0"/>
              <a:t>is the act of supplying a </a:t>
            </a:r>
            <a:r>
              <a:rPr lang="en-US" dirty="0" smtClean="0"/>
              <a:t>low level </a:t>
            </a:r>
            <a:r>
              <a:rPr lang="en-US" dirty="0"/>
              <a:t>or dependent class via a constructor, method, or property</a:t>
            </a:r>
            <a:r>
              <a:rPr lang="en-US" dirty="0" smtClean="0"/>
              <a:t>.</a:t>
            </a:r>
          </a:p>
          <a:p>
            <a:r>
              <a:rPr lang="en-US" dirty="0" smtClean="0"/>
              <a:t>Used </a:t>
            </a:r>
            <a:r>
              <a:rPr lang="en-US" dirty="0"/>
              <a:t>in conjunction with DI, </a:t>
            </a:r>
            <a:r>
              <a:rPr lang="en-US" dirty="0" smtClean="0"/>
              <a:t>these dependent </a:t>
            </a:r>
            <a:r>
              <a:rPr lang="en-US" dirty="0"/>
              <a:t>classes can be inverted to interfaces or abstract classes that will lead to loosely </a:t>
            </a:r>
            <a:r>
              <a:rPr lang="en-US" dirty="0" smtClean="0"/>
              <a:t>coupled systems </a:t>
            </a:r>
            <a:r>
              <a:rPr lang="en-US" dirty="0"/>
              <a:t>that are highly testable and easy to change</a:t>
            </a:r>
            <a:r>
              <a:rPr lang="en-US" dirty="0" smtClean="0"/>
              <a:t>.</a:t>
            </a:r>
          </a:p>
          <a:p>
            <a:endParaRPr lang="en-IN" dirty="0"/>
          </a:p>
        </p:txBody>
      </p:sp>
      <p:sp>
        <p:nvSpPr>
          <p:cNvPr id="3" name="Title 2"/>
          <p:cNvSpPr>
            <a:spLocks noGrp="1"/>
          </p:cNvSpPr>
          <p:nvPr>
            <p:ph type="title"/>
          </p:nvPr>
        </p:nvSpPr>
        <p:spPr/>
        <p:txBody>
          <a:bodyPr/>
          <a:lstStyle/>
          <a:p>
            <a:r>
              <a:rPr lang="en-US" b="0" dirty="0"/>
              <a:t>Dependency Injection (DI) and Inversion of Control (</a:t>
            </a:r>
            <a:r>
              <a:rPr lang="en-US" b="0" dirty="0" err="1"/>
              <a:t>IoC</a:t>
            </a:r>
            <a:r>
              <a:rPr lang="en-US" b="0" dirty="0"/>
              <a:t>)</a:t>
            </a:r>
            <a:endParaRPr lang="en-IN" dirty="0"/>
          </a:p>
        </p:txBody>
      </p:sp>
    </p:spTree>
    <p:extLst>
      <p:ext uri="{BB962C8B-B14F-4D97-AF65-F5344CB8AC3E}">
        <p14:creationId xmlns:p14="http://schemas.microsoft.com/office/powerpoint/2010/main" val="19344693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smtClean="0"/>
              <a:t>Introduction to Patterns</a:t>
            </a:r>
            <a:endParaRPr lang="en-IN" dirty="0"/>
          </a:p>
          <a:p>
            <a:r>
              <a:rPr lang="en-IN" dirty="0" smtClean="0"/>
              <a:t>MVC,MVP and MVVM</a:t>
            </a:r>
            <a:endParaRPr lang="en-IN" dirty="0"/>
          </a:p>
          <a:p>
            <a:r>
              <a:rPr lang="en-IN" dirty="0" smtClean="0"/>
              <a:t>Language and DSL Pattern</a:t>
            </a:r>
          </a:p>
          <a:p>
            <a:r>
              <a:rPr lang="en-IN" dirty="0"/>
              <a:t>Observer Pattern </a:t>
            </a:r>
          </a:p>
          <a:p>
            <a:r>
              <a:rPr lang="en-IN" dirty="0" smtClean="0"/>
              <a:t>Iterator Pattern</a:t>
            </a:r>
            <a:endParaRPr lang="en-IN" dirty="0"/>
          </a:p>
          <a:p>
            <a:r>
              <a:rPr lang="en-IN" dirty="0" smtClean="0"/>
              <a:t>Singleton Pattern</a:t>
            </a:r>
            <a:endParaRPr lang="en-IN" dirty="0"/>
          </a:p>
          <a:p>
            <a:r>
              <a:rPr lang="en-IN" dirty="0" smtClean="0"/>
              <a:t>Patterns Relating to Factories</a:t>
            </a:r>
            <a:endParaRPr lang="en-IN" dirty="0"/>
          </a:p>
          <a:p>
            <a:r>
              <a:rPr lang="en-IN" dirty="0" smtClean="0"/>
              <a:t>Strategy Pattern</a:t>
            </a:r>
            <a:endParaRPr lang="en-IN" dirty="0"/>
          </a:p>
          <a:p>
            <a:r>
              <a:rPr lang="en-IN" dirty="0" smtClean="0"/>
              <a:t>Command Pattern</a:t>
            </a:r>
            <a:endParaRPr lang="en-IN" dirty="0"/>
          </a:p>
        </p:txBody>
      </p:sp>
      <p:sp>
        <p:nvSpPr>
          <p:cNvPr id="3" name="Title 2"/>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10064351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a:t>
            </a:r>
            <a:r>
              <a:rPr lang="en-US" dirty="0" err="1"/>
              <a:t>IoC</a:t>
            </a:r>
            <a:r>
              <a:rPr lang="en-US" dirty="0"/>
              <a:t>, a system’s flow of control is inverted compared to procedural programming</a:t>
            </a:r>
            <a:r>
              <a:rPr lang="en-US" dirty="0" smtClean="0"/>
              <a:t>.</a:t>
            </a:r>
          </a:p>
          <a:p>
            <a:r>
              <a:rPr lang="en-US" dirty="0" smtClean="0"/>
              <a:t>An </a:t>
            </a:r>
            <a:r>
              <a:rPr lang="en-US" dirty="0"/>
              <a:t>example </a:t>
            </a:r>
            <a:r>
              <a:rPr lang="en-US" dirty="0" smtClean="0"/>
              <a:t>of this </a:t>
            </a:r>
            <a:r>
              <a:rPr lang="en-US" dirty="0"/>
              <a:t>is an </a:t>
            </a:r>
            <a:r>
              <a:rPr lang="en-US" dirty="0" err="1"/>
              <a:t>IoC</a:t>
            </a:r>
            <a:r>
              <a:rPr lang="en-US" dirty="0"/>
              <a:t> container, whose purpose is to inject services into client code without having the </a:t>
            </a:r>
            <a:r>
              <a:rPr lang="en-US" dirty="0" smtClean="0"/>
              <a:t>client code </a:t>
            </a:r>
            <a:r>
              <a:rPr lang="en-US" dirty="0"/>
              <a:t>specifying the concrete implementation</a:t>
            </a:r>
            <a:r>
              <a:rPr lang="en-US" dirty="0" smtClean="0"/>
              <a:t>.</a:t>
            </a:r>
          </a:p>
          <a:p>
            <a:r>
              <a:rPr lang="en-US" dirty="0" smtClean="0"/>
              <a:t>The </a:t>
            </a:r>
            <a:r>
              <a:rPr lang="en-US" dirty="0"/>
              <a:t>control in this instance that is being inverted is </a:t>
            </a:r>
            <a:r>
              <a:rPr lang="en-US" dirty="0" smtClean="0"/>
              <a:t>the act </a:t>
            </a:r>
            <a:r>
              <a:rPr lang="en-US" dirty="0"/>
              <a:t>of the client obtaining the service.</a:t>
            </a:r>
            <a:endParaRPr lang="en-IN" dirty="0"/>
          </a:p>
        </p:txBody>
      </p:sp>
      <p:sp>
        <p:nvSpPr>
          <p:cNvPr id="3" name="Title 2"/>
          <p:cNvSpPr>
            <a:spLocks noGrp="1"/>
          </p:cNvSpPr>
          <p:nvPr>
            <p:ph type="title"/>
          </p:nvPr>
        </p:nvSpPr>
        <p:spPr/>
        <p:txBody>
          <a:bodyPr/>
          <a:lstStyle/>
          <a:p>
            <a:r>
              <a:rPr lang="en-US" b="0" dirty="0"/>
              <a:t>Dependency Injection (DI) and Inversion of Control (</a:t>
            </a:r>
            <a:r>
              <a:rPr lang="en-US" b="0" dirty="0" err="1"/>
              <a:t>IoC</a:t>
            </a:r>
            <a:r>
              <a:rPr lang="en-US" b="0" dirty="0"/>
              <a:t>)</a:t>
            </a:r>
            <a:endParaRPr lang="en-IN" dirty="0"/>
          </a:p>
        </p:txBody>
      </p:sp>
    </p:spTree>
    <p:extLst>
      <p:ext uri="{BB962C8B-B14F-4D97-AF65-F5344CB8AC3E}">
        <p14:creationId xmlns:p14="http://schemas.microsoft.com/office/powerpoint/2010/main" val="1264638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b="1" dirty="0"/>
              <a:t>Pattern Name and Classification: </a:t>
            </a:r>
            <a:r>
              <a:rPr lang="en-US" dirty="0"/>
              <a:t>The Pattern Name is important because it helps to form </a:t>
            </a:r>
            <a:r>
              <a:rPr lang="en-US" dirty="0" smtClean="0"/>
              <a:t>the common </a:t>
            </a:r>
            <a:r>
              <a:rPr lang="en-US" dirty="0"/>
              <a:t>pattern vocabulary</a:t>
            </a:r>
            <a:r>
              <a:rPr lang="en-US" dirty="0" smtClean="0"/>
              <a:t>.</a:t>
            </a:r>
          </a:p>
          <a:p>
            <a:r>
              <a:rPr lang="en-US" dirty="0" smtClean="0"/>
              <a:t>The </a:t>
            </a:r>
            <a:r>
              <a:rPr lang="en-US" dirty="0"/>
              <a:t>Classification defines the job of the pattern, be it Creational</a:t>
            </a:r>
            <a:r>
              <a:rPr lang="en-US" dirty="0" smtClean="0"/>
              <a:t>, Structural</a:t>
            </a:r>
            <a:r>
              <a:rPr lang="en-US" dirty="0"/>
              <a:t>, or Behavioral</a:t>
            </a:r>
            <a:r>
              <a:rPr lang="en-US" dirty="0" smtClean="0"/>
              <a:t>.</a:t>
            </a:r>
          </a:p>
          <a:p>
            <a:r>
              <a:rPr lang="en-US" b="1" dirty="0" smtClean="0"/>
              <a:t>Intent</a:t>
            </a:r>
            <a:r>
              <a:rPr lang="en-US" b="1" dirty="0"/>
              <a:t>: </a:t>
            </a:r>
            <a:r>
              <a:rPr lang="en-US" dirty="0"/>
              <a:t>The Intent section reveals the problems that the pattern sets out to solve and why </a:t>
            </a:r>
            <a:r>
              <a:rPr lang="en-US" dirty="0" smtClean="0"/>
              <a:t>it </a:t>
            </a:r>
            <a:r>
              <a:rPr lang="en-IN" dirty="0" smtClean="0"/>
              <a:t>is </a:t>
            </a:r>
            <a:r>
              <a:rPr lang="en-IN" dirty="0"/>
              <a:t>useful.</a:t>
            </a:r>
          </a:p>
          <a:p>
            <a:r>
              <a:rPr lang="en-US" b="1" dirty="0" smtClean="0"/>
              <a:t>Also </a:t>
            </a:r>
            <a:r>
              <a:rPr lang="en-US" b="1" dirty="0"/>
              <a:t>Known As: </a:t>
            </a:r>
            <a:r>
              <a:rPr lang="en-US" dirty="0"/>
              <a:t>The Also Known As section details the other names that some patterns </a:t>
            </a:r>
            <a:r>
              <a:rPr lang="en-US" dirty="0" smtClean="0"/>
              <a:t>are </a:t>
            </a:r>
            <a:r>
              <a:rPr lang="en-IN" dirty="0" smtClean="0"/>
              <a:t>known </a:t>
            </a:r>
            <a:r>
              <a:rPr lang="en-IN" dirty="0"/>
              <a:t>as.</a:t>
            </a:r>
          </a:p>
          <a:p>
            <a:r>
              <a:rPr lang="en-US" b="1" dirty="0" smtClean="0"/>
              <a:t>Motivation</a:t>
            </a:r>
            <a:r>
              <a:rPr lang="en-US" b="1" dirty="0"/>
              <a:t>: </a:t>
            </a:r>
            <a:r>
              <a:rPr lang="en-US" dirty="0"/>
              <a:t>The Motivation section describes a problem scenario and how to use a </a:t>
            </a:r>
            <a:r>
              <a:rPr lang="en-US" dirty="0" smtClean="0"/>
              <a:t>design </a:t>
            </a:r>
            <a:r>
              <a:rPr lang="en-IN" dirty="0" smtClean="0"/>
              <a:t>pattern </a:t>
            </a:r>
            <a:r>
              <a:rPr lang="en-IN" dirty="0"/>
              <a:t>to solve it.</a:t>
            </a:r>
          </a:p>
        </p:txBody>
      </p:sp>
      <p:sp>
        <p:nvSpPr>
          <p:cNvPr id="3" name="Title 2"/>
          <p:cNvSpPr>
            <a:spLocks noGrp="1"/>
          </p:cNvSpPr>
          <p:nvPr>
            <p:ph type="title"/>
          </p:nvPr>
        </p:nvSpPr>
        <p:spPr/>
        <p:txBody>
          <a:bodyPr/>
          <a:lstStyle/>
          <a:p>
            <a:r>
              <a:rPr lang="en-US" dirty="0"/>
              <a:t>Gang of Four Pattern Template</a:t>
            </a:r>
            <a:endParaRPr lang="en-IN" dirty="0"/>
          </a:p>
        </p:txBody>
      </p:sp>
    </p:spTree>
    <p:extLst>
      <p:ext uri="{BB962C8B-B14F-4D97-AF65-F5344CB8AC3E}">
        <p14:creationId xmlns:p14="http://schemas.microsoft.com/office/powerpoint/2010/main" val="38157048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Applicability: </a:t>
            </a:r>
            <a:r>
              <a:rPr lang="en-US" dirty="0"/>
              <a:t>The Applicability section lists the situations when it is advantageous to </a:t>
            </a:r>
            <a:r>
              <a:rPr lang="en-US" dirty="0" smtClean="0"/>
              <a:t>apply </a:t>
            </a:r>
            <a:r>
              <a:rPr lang="en-IN" dirty="0" smtClean="0"/>
              <a:t>the </a:t>
            </a:r>
            <a:r>
              <a:rPr lang="en-IN" dirty="0"/>
              <a:t>design pattern.</a:t>
            </a:r>
          </a:p>
          <a:p>
            <a:r>
              <a:rPr lang="en-US" b="1" dirty="0" smtClean="0"/>
              <a:t>Structure</a:t>
            </a:r>
            <a:r>
              <a:rPr lang="en-US" b="1" dirty="0"/>
              <a:t>: </a:t>
            </a:r>
            <a:r>
              <a:rPr lang="en-US" dirty="0"/>
              <a:t>The Structure section is a graphical representation of the pattern, including the </a:t>
            </a:r>
            <a:r>
              <a:rPr lang="en-US" dirty="0" smtClean="0"/>
              <a:t>collaborations and </a:t>
            </a:r>
            <a:r>
              <a:rPr lang="en-US" dirty="0"/>
              <a:t>relationships between objects</a:t>
            </a:r>
            <a:r>
              <a:rPr lang="en-US" dirty="0" smtClean="0"/>
              <a:t>.</a:t>
            </a:r>
          </a:p>
          <a:p>
            <a:r>
              <a:rPr lang="en-US" dirty="0" smtClean="0"/>
              <a:t> </a:t>
            </a:r>
            <a:r>
              <a:rPr lang="en-US" dirty="0"/>
              <a:t>Typically this is shown as a UML diagram.</a:t>
            </a:r>
          </a:p>
          <a:p>
            <a:r>
              <a:rPr lang="en-US" b="1" dirty="0" smtClean="0"/>
              <a:t>Participants</a:t>
            </a:r>
            <a:r>
              <a:rPr lang="en-US" b="1" dirty="0"/>
              <a:t>: </a:t>
            </a:r>
            <a:r>
              <a:rPr lang="en-US" dirty="0"/>
              <a:t>The Participants are all the objects involved in the design pattern.</a:t>
            </a:r>
          </a:p>
          <a:p>
            <a:r>
              <a:rPr lang="en-US" b="1" dirty="0" smtClean="0"/>
              <a:t>Collaborations</a:t>
            </a:r>
            <a:r>
              <a:rPr lang="en-US" b="1" dirty="0"/>
              <a:t>: </a:t>
            </a:r>
            <a:r>
              <a:rPr lang="en-US" dirty="0"/>
              <a:t>The Collaborations section details how the participants work together to </a:t>
            </a:r>
            <a:r>
              <a:rPr lang="en-US" dirty="0" smtClean="0"/>
              <a:t>form </a:t>
            </a:r>
            <a:r>
              <a:rPr lang="en-IN" dirty="0" smtClean="0"/>
              <a:t>the </a:t>
            </a:r>
            <a:r>
              <a:rPr lang="en-IN" dirty="0"/>
              <a:t>design pattern.</a:t>
            </a:r>
          </a:p>
          <a:p>
            <a:r>
              <a:rPr lang="en-US" b="1" dirty="0" smtClean="0"/>
              <a:t>Consequences</a:t>
            </a:r>
            <a:r>
              <a:rPr lang="en-US" b="1" dirty="0"/>
              <a:t>: </a:t>
            </a:r>
            <a:r>
              <a:rPr lang="en-US" dirty="0"/>
              <a:t>The Consequences section lists any benefits and liabilities caused when </a:t>
            </a:r>
            <a:r>
              <a:rPr lang="en-US" dirty="0" smtClean="0"/>
              <a:t>implementing </a:t>
            </a:r>
            <a:r>
              <a:rPr lang="en-IN" dirty="0" smtClean="0"/>
              <a:t>the </a:t>
            </a:r>
            <a:r>
              <a:rPr lang="en-IN" dirty="0"/>
              <a:t>design pattern.</a:t>
            </a:r>
          </a:p>
        </p:txBody>
      </p:sp>
      <p:sp>
        <p:nvSpPr>
          <p:cNvPr id="3" name="Title 2"/>
          <p:cNvSpPr>
            <a:spLocks noGrp="1"/>
          </p:cNvSpPr>
          <p:nvPr>
            <p:ph type="title"/>
          </p:nvPr>
        </p:nvSpPr>
        <p:spPr/>
        <p:txBody>
          <a:bodyPr/>
          <a:lstStyle/>
          <a:p>
            <a:r>
              <a:rPr lang="en-US" dirty="0"/>
              <a:t>Gang of Four Pattern Template</a:t>
            </a:r>
            <a:endParaRPr lang="en-IN" dirty="0"/>
          </a:p>
        </p:txBody>
      </p:sp>
    </p:spTree>
    <p:extLst>
      <p:ext uri="{BB962C8B-B14F-4D97-AF65-F5344CB8AC3E}">
        <p14:creationId xmlns:p14="http://schemas.microsoft.com/office/powerpoint/2010/main" val="27668185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Implementations: The Implementations section details any </a:t>
            </a:r>
            <a:r>
              <a:rPr lang="en-US" b="1" dirty="0" err="1"/>
              <a:t>gotchas</a:t>
            </a:r>
            <a:r>
              <a:rPr lang="en-US" b="1" dirty="0"/>
              <a:t> and best practices </a:t>
            </a:r>
            <a:r>
              <a:rPr lang="en-US" b="1" dirty="0" smtClean="0"/>
              <a:t>when implementing </a:t>
            </a:r>
            <a:r>
              <a:rPr lang="en-US" b="1" dirty="0"/>
              <a:t>the design pattern.</a:t>
            </a:r>
          </a:p>
          <a:p>
            <a:r>
              <a:rPr lang="en-US" b="1" dirty="0" smtClean="0"/>
              <a:t>Sample </a:t>
            </a:r>
            <a:r>
              <a:rPr lang="en-US" b="1" dirty="0"/>
              <a:t>Code: The Sample Code section shows an implementation of the design pattern.</a:t>
            </a:r>
          </a:p>
          <a:p>
            <a:r>
              <a:rPr lang="en-US" b="1" dirty="0" smtClean="0"/>
              <a:t>Known </a:t>
            </a:r>
            <a:r>
              <a:rPr lang="en-US" b="1" dirty="0"/>
              <a:t>Uses: The Known Uses section shows implementations of the pattern in </a:t>
            </a:r>
            <a:r>
              <a:rPr lang="en-US" b="1" dirty="0" smtClean="0"/>
              <a:t>real-life applications</a:t>
            </a:r>
            <a:r>
              <a:rPr lang="en-US" b="1" dirty="0"/>
              <a:t>.</a:t>
            </a:r>
          </a:p>
          <a:p>
            <a:r>
              <a:rPr lang="en-US" b="1" dirty="0" smtClean="0"/>
              <a:t>Related </a:t>
            </a:r>
            <a:r>
              <a:rPr lang="en-US" b="1" dirty="0"/>
              <a:t>Patterns: The Related Patterns section lists other patterns that collaborate or </a:t>
            </a:r>
            <a:r>
              <a:rPr lang="en-US" b="1" dirty="0" smtClean="0"/>
              <a:t>work well </a:t>
            </a:r>
            <a:r>
              <a:rPr lang="en-US" b="1" dirty="0"/>
              <a:t>with the design pattern</a:t>
            </a:r>
            <a:endParaRPr lang="en-IN" dirty="0"/>
          </a:p>
        </p:txBody>
      </p:sp>
      <p:sp>
        <p:nvSpPr>
          <p:cNvPr id="3" name="Title 2"/>
          <p:cNvSpPr>
            <a:spLocks noGrp="1"/>
          </p:cNvSpPr>
          <p:nvPr>
            <p:ph type="title"/>
          </p:nvPr>
        </p:nvSpPr>
        <p:spPr/>
        <p:txBody>
          <a:bodyPr/>
          <a:lstStyle/>
          <a:p>
            <a:r>
              <a:rPr lang="en-US" dirty="0"/>
              <a:t>Gang of Four Pattern Template</a:t>
            </a:r>
            <a:endParaRPr lang="en-IN" dirty="0"/>
          </a:p>
        </p:txBody>
      </p:sp>
    </p:spTree>
    <p:extLst>
      <p:ext uri="{BB962C8B-B14F-4D97-AF65-F5344CB8AC3E}">
        <p14:creationId xmlns:p14="http://schemas.microsoft.com/office/powerpoint/2010/main" val="34927032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Subgroups</a:t>
            </a:r>
          </a:p>
          <a:p>
            <a:r>
              <a:rPr lang="en-IN" dirty="0"/>
              <a:t>Creational, Structural, or </a:t>
            </a:r>
            <a:r>
              <a:rPr lang="en-IN" dirty="0" err="1"/>
              <a:t>Behavioral</a:t>
            </a:r>
            <a:endParaRPr lang="en-IN" dirty="0"/>
          </a:p>
        </p:txBody>
      </p:sp>
      <p:sp>
        <p:nvSpPr>
          <p:cNvPr id="3" name="Title 2"/>
          <p:cNvSpPr>
            <a:spLocks noGrp="1"/>
          </p:cNvSpPr>
          <p:nvPr>
            <p:ph type="title"/>
          </p:nvPr>
        </p:nvSpPr>
        <p:spPr/>
        <p:txBody>
          <a:bodyPr/>
          <a:lstStyle/>
          <a:p>
            <a:r>
              <a:rPr lang="en-IN" dirty="0"/>
              <a:t>Design </a:t>
            </a:r>
            <a:r>
              <a:rPr lang="en-IN" dirty="0" smtClean="0"/>
              <a:t>Pattern </a:t>
            </a:r>
            <a:r>
              <a:rPr lang="en-IN" dirty="0"/>
              <a:t>Groups</a:t>
            </a:r>
          </a:p>
        </p:txBody>
      </p:sp>
    </p:spTree>
    <p:extLst>
      <p:ext uri="{BB962C8B-B14F-4D97-AF65-F5344CB8AC3E}">
        <p14:creationId xmlns:p14="http://schemas.microsoft.com/office/powerpoint/2010/main" val="1111956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333" t="17407" r="26667" b="21852"/>
          <a:stretch/>
        </p:blipFill>
        <p:spPr>
          <a:xfrm>
            <a:off x="609600" y="1066800"/>
            <a:ext cx="8430322" cy="4800600"/>
          </a:xfrm>
          <a:prstGeom prst="rect">
            <a:avLst/>
          </a:prstGeom>
        </p:spPr>
      </p:pic>
    </p:spTree>
    <p:extLst>
      <p:ext uri="{BB962C8B-B14F-4D97-AF65-F5344CB8AC3E}">
        <p14:creationId xmlns:p14="http://schemas.microsoft.com/office/powerpoint/2010/main" val="21007087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Creational </a:t>
            </a:r>
            <a:r>
              <a:rPr lang="en-US" dirty="0"/>
              <a:t>patterns deal with object construction and referencing</a:t>
            </a:r>
            <a:r>
              <a:rPr lang="en-US" dirty="0" smtClean="0"/>
              <a:t>.</a:t>
            </a:r>
          </a:p>
          <a:p>
            <a:r>
              <a:rPr lang="en-US" dirty="0" smtClean="0"/>
              <a:t>They </a:t>
            </a:r>
            <a:r>
              <a:rPr lang="en-US" dirty="0"/>
              <a:t>abstract away the </a:t>
            </a:r>
            <a:r>
              <a:rPr lang="en-US" dirty="0" smtClean="0"/>
              <a:t>responsibility of </a:t>
            </a:r>
            <a:r>
              <a:rPr lang="en-US" dirty="0"/>
              <a:t>instantiating instances of objects from the client, thus keeping code loosely coupled </a:t>
            </a:r>
            <a:r>
              <a:rPr lang="en-US" dirty="0" smtClean="0"/>
              <a:t>and the </a:t>
            </a:r>
            <a:r>
              <a:rPr lang="en-US" dirty="0"/>
              <a:t>responsibility of creating complex objects in one place adhering to the Single Responsibility </a:t>
            </a:r>
            <a:r>
              <a:rPr lang="en-US" dirty="0" smtClean="0"/>
              <a:t>and </a:t>
            </a:r>
            <a:r>
              <a:rPr lang="en-IN" dirty="0" smtClean="0"/>
              <a:t>Separation </a:t>
            </a:r>
            <a:r>
              <a:rPr lang="en-IN" dirty="0"/>
              <a:t>of Concerns principles.</a:t>
            </a:r>
          </a:p>
        </p:txBody>
      </p:sp>
      <p:sp>
        <p:nvSpPr>
          <p:cNvPr id="3" name="Title 2"/>
          <p:cNvSpPr>
            <a:spLocks noGrp="1"/>
          </p:cNvSpPr>
          <p:nvPr>
            <p:ph type="title"/>
          </p:nvPr>
        </p:nvSpPr>
        <p:spPr/>
        <p:txBody>
          <a:bodyPr/>
          <a:lstStyle/>
          <a:p>
            <a:r>
              <a:rPr lang="en-IN" dirty="0" smtClean="0"/>
              <a:t>Creational</a:t>
            </a:r>
            <a:endParaRPr lang="en-IN" dirty="0"/>
          </a:p>
        </p:txBody>
      </p:sp>
    </p:spTree>
    <p:extLst>
      <p:ext uri="{BB962C8B-B14F-4D97-AF65-F5344CB8AC3E}">
        <p14:creationId xmlns:p14="http://schemas.microsoft.com/office/powerpoint/2010/main" val="27580290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Following are the patterns in the Creational group:</a:t>
            </a:r>
          </a:p>
          <a:p>
            <a:r>
              <a:rPr lang="en-US" b="1" dirty="0" smtClean="0"/>
              <a:t>Abstract </a:t>
            </a:r>
            <a:r>
              <a:rPr lang="en-US" b="1" dirty="0"/>
              <a:t>Factory: </a:t>
            </a:r>
            <a:r>
              <a:rPr lang="en-US" dirty="0"/>
              <a:t>Provides an interface to create families of related objects.</a:t>
            </a:r>
          </a:p>
          <a:p>
            <a:r>
              <a:rPr lang="en-US" b="1" dirty="0" smtClean="0"/>
              <a:t>Factory</a:t>
            </a:r>
            <a:r>
              <a:rPr lang="en-US" b="1" dirty="0"/>
              <a:t>: </a:t>
            </a:r>
            <a:r>
              <a:rPr lang="en-US" dirty="0"/>
              <a:t>Enables a class to delegate the responsibility of creating a valid object. </a:t>
            </a:r>
            <a:endParaRPr lang="en-US" dirty="0" smtClean="0"/>
          </a:p>
          <a:p>
            <a:r>
              <a:rPr lang="en-US" b="1" dirty="0" smtClean="0"/>
              <a:t>Builder</a:t>
            </a:r>
            <a:r>
              <a:rPr lang="en-US" b="1" dirty="0"/>
              <a:t>: </a:t>
            </a:r>
            <a:r>
              <a:rPr lang="en-US" dirty="0"/>
              <a:t>Enables various versions of an object to be constructed by separating the </a:t>
            </a:r>
            <a:r>
              <a:rPr lang="en-US" dirty="0" smtClean="0"/>
              <a:t>construction </a:t>
            </a:r>
            <a:r>
              <a:rPr lang="en-IN" dirty="0" smtClean="0"/>
              <a:t>for </a:t>
            </a:r>
            <a:r>
              <a:rPr lang="en-IN" dirty="0"/>
              <a:t>the object itself.</a:t>
            </a:r>
          </a:p>
          <a:p>
            <a:r>
              <a:rPr lang="en-US" b="1" dirty="0" smtClean="0"/>
              <a:t>Prototype</a:t>
            </a:r>
            <a:r>
              <a:rPr lang="en-US" b="1" dirty="0"/>
              <a:t>: </a:t>
            </a:r>
            <a:r>
              <a:rPr lang="en-US" dirty="0"/>
              <a:t>Allows classes to be copied or cloned from a prototype instance rather than </a:t>
            </a:r>
            <a:r>
              <a:rPr lang="en-US" dirty="0" smtClean="0"/>
              <a:t>creating </a:t>
            </a:r>
            <a:r>
              <a:rPr lang="en-IN" dirty="0" smtClean="0"/>
              <a:t>new </a:t>
            </a:r>
            <a:r>
              <a:rPr lang="en-IN" dirty="0"/>
              <a:t>instances.</a:t>
            </a:r>
          </a:p>
          <a:p>
            <a:r>
              <a:rPr lang="en-US" b="1" dirty="0" smtClean="0"/>
              <a:t>Singleton</a:t>
            </a:r>
            <a:r>
              <a:rPr lang="en-US" b="1" dirty="0"/>
              <a:t>: </a:t>
            </a:r>
            <a:r>
              <a:rPr lang="en-US" dirty="0"/>
              <a:t>Enables a class to be instantiated once with a single global point of access to it.</a:t>
            </a:r>
            <a:endParaRPr lang="en-IN" dirty="0"/>
          </a:p>
        </p:txBody>
      </p:sp>
      <p:sp>
        <p:nvSpPr>
          <p:cNvPr id="3" name="Title 2"/>
          <p:cNvSpPr>
            <a:spLocks noGrp="1"/>
          </p:cNvSpPr>
          <p:nvPr>
            <p:ph type="title"/>
          </p:nvPr>
        </p:nvSpPr>
        <p:spPr/>
        <p:txBody>
          <a:bodyPr/>
          <a:lstStyle/>
          <a:p>
            <a:r>
              <a:rPr lang="en-IN" dirty="0" smtClean="0"/>
              <a:t>Creational</a:t>
            </a:r>
            <a:endParaRPr lang="en-IN" dirty="0"/>
          </a:p>
        </p:txBody>
      </p:sp>
    </p:spTree>
    <p:extLst>
      <p:ext uri="{BB962C8B-B14F-4D97-AF65-F5344CB8AC3E}">
        <p14:creationId xmlns:p14="http://schemas.microsoft.com/office/powerpoint/2010/main" val="27337864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Structural patterns deal with the composition and relationships of objects to fulfill the needs </a:t>
            </a:r>
            <a:r>
              <a:rPr lang="en-US" dirty="0" smtClean="0"/>
              <a:t>of </a:t>
            </a:r>
            <a:r>
              <a:rPr lang="en-IN" dirty="0" smtClean="0"/>
              <a:t>larger </a:t>
            </a:r>
            <a:r>
              <a:rPr lang="en-IN" dirty="0"/>
              <a:t>systems</a:t>
            </a:r>
            <a:r>
              <a:rPr lang="en-IN" dirty="0" smtClean="0"/>
              <a:t>.</a:t>
            </a:r>
          </a:p>
          <a:p>
            <a:r>
              <a:rPr lang="en-US" dirty="0"/>
              <a:t>Following are the patterns in the Structural group:</a:t>
            </a:r>
          </a:p>
          <a:p>
            <a:r>
              <a:rPr lang="en-US" b="1" dirty="0" smtClean="0"/>
              <a:t>Adapter</a:t>
            </a:r>
            <a:r>
              <a:rPr lang="en-US" b="1" dirty="0"/>
              <a:t>: </a:t>
            </a:r>
            <a:r>
              <a:rPr lang="en-US" dirty="0"/>
              <a:t>Enables classes of incompatible interfaces to be used </a:t>
            </a:r>
            <a:r>
              <a:rPr lang="en-US" dirty="0" smtClean="0"/>
              <a:t>together</a:t>
            </a:r>
            <a:r>
              <a:rPr lang="en-IN" dirty="0" smtClean="0"/>
              <a:t>.</a:t>
            </a:r>
            <a:endParaRPr lang="en-IN" dirty="0"/>
          </a:p>
          <a:p>
            <a:r>
              <a:rPr lang="en-US" b="1" dirty="0" smtClean="0"/>
              <a:t>Bridge</a:t>
            </a:r>
            <a:r>
              <a:rPr lang="en-US" b="1" dirty="0"/>
              <a:t>: </a:t>
            </a:r>
            <a:r>
              <a:rPr lang="en-US" dirty="0"/>
              <a:t>Separates an abstraction from its implementation, allowing implementations </a:t>
            </a:r>
            <a:r>
              <a:rPr lang="en-US" dirty="0" smtClean="0"/>
              <a:t>and abstractions </a:t>
            </a:r>
            <a:r>
              <a:rPr lang="en-US" dirty="0"/>
              <a:t>to vary independently of one another.</a:t>
            </a:r>
          </a:p>
          <a:p>
            <a:r>
              <a:rPr lang="en-US" b="1" dirty="0" smtClean="0"/>
              <a:t>Composite</a:t>
            </a:r>
            <a:r>
              <a:rPr lang="en-US" b="1" dirty="0"/>
              <a:t>: </a:t>
            </a:r>
            <a:r>
              <a:rPr lang="en-US" dirty="0"/>
              <a:t>Allows a group of objects representing hierarchies to be treated in the same </a:t>
            </a:r>
            <a:r>
              <a:rPr lang="en-US" dirty="0" smtClean="0"/>
              <a:t>way as </a:t>
            </a:r>
            <a:r>
              <a:rPr lang="en-US" dirty="0"/>
              <a:t>a single instance of an object</a:t>
            </a:r>
            <a:r>
              <a:rPr lang="en-US" dirty="0" smtClean="0"/>
              <a:t>.</a:t>
            </a:r>
            <a:endParaRPr lang="en-US" dirty="0"/>
          </a:p>
        </p:txBody>
      </p:sp>
      <p:sp>
        <p:nvSpPr>
          <p:cNvPr id="3" name="Title 2"/>
          <p:cNvSpPr>
            <a:spLocks noGrp="1"/>
          </p:cNvSpPr>
          <p:nvPr>
            <p:ph type="title"/>
          </p:nvPr>
        </p:nvSpPr>
        <p:spPr/>
        <p:txBody>
          <a:bodyPr/>
          <a:lstStyle/>
          <a:p>
            <a:r>
              <a:rPr lang="en-IN" dirty="0"/>
              <a:t>Structural</a:t>
            </a:r>
          </a:p>
        </p:txBody>
      </p:sp>
    </p:spTree>
    <p:extLst>
      <p:ext uri="{BB962C8B-B14F-4D97-AF65-F5344CB8AC3E}">
        <p14:creationId xmlns:p14="http://schemas.microsoft.com/office/powerpoint/2010/main" val="1124189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smtClean="0"/>
              <a:t>Decorator</a:t>
            </a:r>
            <a:r>
              <a:rPr lang="en-US" b="1" dirty="0"/>
              <a:t>: </a:t>
            </a:r>
            <a:r>
              <a:rPr lang="en-US" dirty="0"/>
              <a:t>Can dynamically surround a class and extend its behavior. </a:t>
            </a:r>
            <a:endParaRPr lang="en-US" dirty="0" smtClean="0"/>
          </a:p>
          <a:p>
            <a:r>
              <a:rPr lang="en-US" b="1" dirty="0" smtClean="0"/>
              <a:t>Facade</a:t>
            </a:r>
            <a:r>
              <a:rPr lang="en-US" b="1" dirty="0"/>
              <a:t>: </a:t>
            </a:r>
            <a:r>
              <a:rPr lang="en-US" dirty="0"/>
              <a:t>Provides a simple interface and controls access to a series of complicated </a:t>
            </a:r>
            <a:r>
              <a:rPr lang="en-US" dirty="0" smtClean="0"/>
              <a:t>interfaces and </a:t>
            </a:r>
            <a:r>
              <a:rPr lang="en-US" dirty="0"/>
              <a:t>subsystems. </a:t>
            </a:r>
          </a:p>
          <a:p>
            <a:r>
              <a:rPr lang="en-US" b="1" dirty="0" smtClean="0"/>
              <a:t>Flyweight</a:t>
            </a:r>
            <a:r>
              <a:rPr lang="en-US" b="1" dirty="0"/>
              <a:t>: </a:t>
            </a:r>
            <a:r>
              <a:rPr lang="en-US" dirty="0"/>
              <a:t>Provides a way to share data among many small classes in an efficient manner.</a:t>
            </a:r>
          </a:p>
          <a:p>
            <a:r>
              <a:rPr lang="en-US" b="1" dirty="0" smtClean="0"/>
              <a:t>Proxy</a:t>
            </a:r>
            <a:r>
              <a:rPr lang="en-US" b="1" dirty="0"/>
              <a:t>: </a:t>
            </a:r>
            <a:r>
              <a:rPr lang="en-US" dirty="0"/>
              <a:t>Provides a placeholder to a more complex class that is costly to instantiate.</a:t>
            </a:r>
            <a:endParaRPr lang="en-IN" dirty="0"/>
          </a:p>
        </p:txBody>
      </p:sp>
      <p:sp>
        <p:nvSpPr>
          <p:cNvPr id="3" name="Title 2"/>
          <p:cNvSpPr>
            <a:spLocks noGrp="1"/>
          </p:cNvSpPr>
          <p:nvPr>
            <p:ph type="title"/>
          </p:nvPr>
        </p:nvSpPr>
        <p:spPr/>
        <p:txBody>
          <a:bodyPr/>
          <a:lstStyle/>
          <a:p>
            <a:r>
              <a:rPr lang="en-IN" dirty="0"/>
              <a:t>Structural</a:t>
            </a:r>
          </a:p>
        </p:txBody>
      </p:sp>
    </p:spTree>
    <p:extLst>
      <p:ext uri="{BB962C8B-B14F-4D97-AF65-F5344CB8AC3E}">
        <p14:creationId xmlns:p14="http://schemas.microsoft.com/office/powerpoint/2010/main" val="2078776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smtClean="0"/>
              <a:t>Proxy Pattern</a:t>
            </a:r>
            <a:endParaRPr lang="en-IN" dirty="0"/>
          </a:p>
          <a:p>
            <a:r>
              <a:rPr lang="en-IN" dirty="0" smtClean="0"/>
              <a:t>Template Method Pattern</a:t>
            </a:r>
            <a:endParaRPr lang="en-IN" dirty="0"/>
          </a:p>
          <a:p>
            <a:r>
              <a:rPr lang="en-IN" dirty="0" smtClean="0"/>
              <a:t>Decorator and Adapter Pattern</a:t>
            </a:r>
          </a:p>
          <a:p>
            <a:r>
              <a:rPr lang="en-IN" dirty="0"/>
              <a:t>Observer Pattern </a:t>
            </a:r>
          </a:p>
          <a:p>
            <a:r>
              <a:rPr lang="en-IN" dirty="0" smtClean="0"/>
              <a:t>Visitor Pattern</a:t>
            </a:r>
            <a:endParaRPr lang="en-IN" dirty="0"/>
          </a:p>
          <a:p>
            <a:r>
              <a:rPr lang="en-IN" dirty="0" smtClean="0"/>
              <a:t>State Pattern</a:t>
            </a:r>
            <a:endParaRPr lang="en-IN" dirty="0"/>
          </a:p>
          <a:p>
            <a:r>
              <a:rPr lang="en-IN" dirty="0" smtClean="0"/>
              <a:t>ASP.NET Core Architecture</a:t>
            </a:r>
          </a:p>
          <a:p>
            <a:r>
              <a:rPr lang="en-IN" dirty="0" smtClean="0"/>
              <a:t>ASP.NET Core Application Development</a:t>
            </a:r>
            <a:endParaRPr lang="en-IN" dirty="0"/>
          </a:p>
          <a:p>
            <a:r>
              <a:rPr lang="en-IN" dirty="0" smtClean="0"/>
              <a:t>ASP.NET Core 2.0 Tag Helpers</a:t>
            </a:r>
            <a:endParaRPr lang="en-IN" dirty="0"/>
          </a:p>
        </p:txBody>
      </p:sp>
      <p:sp>
        <p:nvSpPr>
          <p:cNvPr id="3" name="Title 2"/>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2581553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Behavioral patterns deal with the communication between objects in terms of responsibility </a:t>
            </a:r>
            <a:r>
              <a:rPr lang="en-US" dirty="0" smtClean="0"/>
              <a:t>and algorithms.</a:t>
            </a:r>
          </a:p>
          <a:p>
            <a:r>
              <a:rPr lang="en-US" dirty="0" smtClean="0"/>
              <a:t>The </a:t>
            </a:r>
            <a:r>
              <a:rPr lang="en-US" dirty="0"/>
              <a:t>patterns in this group encapsulate complex behavior and abstract it away from </a:t>
            </a:r>
            <a:r>
              <a:rPr lang="en-US" dirty="0" smtClean="0"/>
              <a:t>the flow </a:t>
            </a:r>
            <a:r>
              <a:rPr lang="en-US" dirty="0"/>
              <a:t>of control of a system, thus enabling complex systems to be easily understood and maintained.</a:t>
            </a:r>
            <a:endParaRPr lang="en-IN" dirty="0"/>
          </a:p>
        </p:txBody>
      </p:sp>
      <p:sp>
        <p:nvSpPr>
          <p:cNvPr id="3" name="Title 2"/>
          <p:cNvSpPr>
            <a:spLocks noGrp="1"/>
          </p:cNvSpPr>
          <p:nvPr>
            <p:ph type="title"/>
          </p:nvPr>
        </p:nvSpPr>
        <p:spPr/>
        <p:txBody>
          <a:bodyPr/>
          <a:lstStyle/>
          <a:p>
            <a:r>
              <a:rPr lang="en-IN" dirty="0" err="1"/>
              <a:t>Behavioral</a:t>
            </a:r>
            <a:endParaRPr lang="en-IN" dirty="0"/>
          </a:p>
        </p:txBody>
      </p:sp>
    </p:spTree>
    <p:extLst>
      <p:ext uri="{BB962C8B-B14F-4D97-AF65-F5344CB8AC3E}">
        <p14:creationId xmlns:p14="http://schemas.microsoft.com/office/powerpoint/2010/main" val="37480367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Following are the patterns in the Behavioral group:</a:t>
            </a:r>
          </a:p>
          <a:p>
            <a:r>
              <a:rPr lang="en-US" b="1" dirty="0" smtClean="0"/>
              <a:t>Chain </a:t>
            </a:r>
            <a:r>
              <a:rPr lang="en-US" b="1" dirty="0"/>
              <a:t>of Responsibility: </a:t>
            </a:r>
            <a:r>
              <a:rPr lang="en-US" dirty="0"/>
              <a:t>Allows commands to be chained together dynamically to handle </a:t>
            </a:r>
            <a:r>
              <a:rPr lang="en-US" dirty="0" smtClean="0"/>
              <a:t>a request</a:t>
            </a:r>
            <a:r>
              <a:rPr lang="en-US" dirty="0"/>
              <a:t>. </a:t>
            </a:r>
          </a:p>
          <a:p>
            <a:r>
              <a:rPr lang="en-US" b="1" dirty="0" smtClean="0"/>
              <a:t>Command</a:t>
            </a:r>
            <a:r>
              <a:rPr lang="en-US" b="1" dirty="0"/>
              <a:t>: </a:t>
            </a:r>
            <a:r>
              <a:rPr lang="en-US" dirty="0"/>
              <a:t>Encapsulates a method as an object and separates the execution of a </a:t>
            </a:r>
            <a:r>
              <a:rPr lang="en-US" dirty="0" smtClean="0"/>
              <a:t>command from </a:t>
            </a:r>
            <a:r>
              <a:rPr lang="en-US" dirty="0"/>
              <a:t>its invoker</a:t>
            </a:r>
            <a:r>
              <a:rPr lang="en-US" dirty="0" smtClean="0"/>
              <a:t>.</a:t>
            </a:r>
            <a:endParaRPr lang="en-US" dirty="0"/>
          </a:p>
          <a:p>
            <a:r>
              <a:rPr lang="en-US" b="1" dirty="0" smtClean="0"/>
              <a:t>Interpreter</a:t>
            </a:r>
            <a:r>
              <a:rPr lang="en-US" b="1" dirty="0"/>
              <a:t>: </a:t>
            </a:r>
            <a:r>
              <a:rPr lang="en-US" dirty="0"/>
              <a:t>Specifies how to evaluate sentences in a language.</a:t>
            </a:r>
          </a:p>
          <a:p>
            <a:r>
              <a:rPr lang="en-US" b="1" dirty="0" smtClean="0"/>
              <a:t>Iterator</a:t>
            </a:r>
            <a:r>
              <a:rPr lang="en-US" b="1" dirty="0"/>
              <a:t>: </a:t>
            </a:r>
            <a:r>
              <a:rPr lang="en-US" dirty="0"/>
              <a:t>Provides a way to navigate a collection in a formalized manner.</a:t>
            </a:r>
          </a:p>
          <a:p>
            <a:r>
              <a:rPr lang="en-US" b="1" dirty="0" smtClean="0"/>
              <a:t>Mediator</a:t>
            </a:r>
            <a:r>
              <a:rPr lang="en-US" b="1" dirty="0"/>
              <a:t>: </a:t>
            </a:r>
            <a:r>
              <a:rPr lang="en-US" dirty="0"/>
              <a:t>Defines an object that allows communication between two other objects </a:t>
            </a:r>
            <a:r>
              <a:rPr lang="en-US" dirty="0" smtClean="0"/>
              <a:t>without them </a:t>
            </a:r>
            <a:r>
              <a:rPr lang="en-US" dirty="0"/>
              <a:t>knowing about one another.</a:t>
            </a:r>
            <a:endParaRPr lang="en-IN" dirty="0"/>
          </a:p>
        </p:txBody>
      </p:sp>
      <p:sp>
        <p:nvSpPr>
          <p:cNvPr id="3" name="Title 2"/>
          <p:cNvSpPr>
            <a:spLocks noGrp="1"/>
          </p:cNvSpPr>
          <p:nvPr>
            <p:ph type="title"/>
          </p:nvPr>
        </p:nvSpPr>
        <p:spPr/>
        <p:txBody>
          <a:bodyPr/>
          <a:lstStyle/>
          <a:p>
            <a:r>
              <a:rPr lang="en-IN" dirty="0" err="1"/>
              <a:t>Behavioral</a:t>
            </a:r>
            <a:endParaRPr lang="en-IN" dirty="0"/>
          </a:p>
        </p:txBody>
      </p:sp>
    </p:spTree>
    <p:extLst>
      <p:ext uri="{BB962C8B-B14F-4D97-AF65-F5344CB8AC3E}">
        <p14:creationId xmlns:p14="http://schemas.microsoft.com/office/powerpoint/2010/main" val="38634609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b="1" dirty="0"/>
              <a:t>Memento: </a:t>
            </a:r>
            <a:r>
              <a:rPr lang="en-US" dirty="0"/>
              <a:t>Allows you to restore an object to its previous state.</a:t>
            </a:r>
          </a:p>
          <a:p>
            <a:r>
              <a:rPr lang="en-US" b="1" dirty="0" smtClean="0"/>
              <a:t>Observer</a:t>
            </a:r>
            <a:r>
              <a:rPr lang="en-US" b="1" dirty="0"/>
              <a:t>: </a:t>
            </a:r>
            <a:r>
              <a:rPr lang="en-US" dirty="0"/>
              <a:t>Defines the way one or more classes can be alerted to a change in another class.</a:t>
            </a:r>
          </a:p>
          <a:p>
            <a:r>
              <a:rPr lang="en-US" b="1" dirty="0" smtClean="0"/>
              <a:t>State</a:t>
            </a:r>
            <a:r>
              <a:rPr lang="en-US" b="1" dirty="0"/>
              <a:t>: </a:t>
            </a:r>
            <a:r>
              <a:rPr lang="en-US" dirty="0"/>
              <a:t>Allows an object to alter its behavior by delegating to a separate and changeable </a:t>
            </a:r>
            <a:r>
              <a:rPr lang="en-US" dirty="0" smtClean="0"/>
              <a:t>state object</a:t>
            </a:r>
            <a:r>
              <a:rPr lang="en-US" dirty="0"/>
              <a:t>. </a:t>
            </a:r>
          </a:p>
          <a:p>
            <a:r>
              <a:rPr lang="en-US" b="1" dirty="0" smtClean="0"/>
              <a:t>Strategy</a:t>
            </a:r>
            <a:r>
              <a:rPr lang="en-US" b="1" dirty="0"/>
              <a:t>: </a:t>
            </a:r>
            <a:r>
              <a:rPr lang="en-US" dirty="0"/>
              <a:t>Enables an algorithm to be encapsulated within a class and switched at run time </a:t>
            </a:r>
            <a:r>
              <a:rPr lang="en-US" dirty="0" smtClean="0"/>
              <a:t>to alter </a:t>
            </a:r>
            <a:r>
              <a:rPr lang="en-US" dirty="0"/>
              <a:t>an object’s behavior</a:t>
            </a:r>
            <a:r>
              <a:rPr lang="en-US" dirty="0" smtClean="0"/>
              <a:t>.</a:t>
            </a:r>
            <a:endParaRPr lang="en-US" dirty="0"/>
          </a:p>
          <a:p>
            <a:r>
              <a:rPr lang="en-US" b="1" dirty="0" smtClean="0"/>
              <a:t>Template </a:t>
            </a:r>
            <a:r>
              <a:rPr lang="en-US" b="1" dirty="0"/>
              <a:t>Method: </a:t>
            </a:r>
            <a:r>
              <a:rPr lang="en-US" dirty="0"/>
              <a:t>Defines the control of flow of an algorithm but allows subclasses to </a:t>
            </a:r>
            <a:r>
              <a:rPr lang="en-US" dirty="0" smtClean="0"/>
              <a:t>override or </a:t>
            </a:r>
            <a:r>
              <a:rPr lang="en-US" dirty="0"/>
              <a:t>implement execution steps. </a:t>
            </a:r>
          </a:p>
          <a:p>
            <a:r>
              <a:rPr lang="en-US" b="1" dirty="0" smtClean="0"/>
              <a:t>Visitor</a:t>
            </a:r>
            <a:r>
              <a:rPr lang="en-US" b="1" dirty="0"/>
              <a:t>: </a:t>
            </a:r>
            <a:r>
              <a:rPr lang="en-US" dirty="0"/>
              <a:t>Enables new functionality to be performed on a class without affecting its structure.</a:t>
            </a:r>
            <a:endParaRPr lang="en-IN" dirty="0"/>
          </a:p>
        </p:txBody>
      </p:sp>
      <p:sp>
        <p:nvSpPr>
          <p:cNvPr id="3" name="Title 2"/>
          <p:cNvSpPr>
            <a:spLocks noGrp="1"/>
          </p:cNvSpPr>
          <p:nvPr>
            <p:ph type="title"/>
          </p:nvPr>
        </p:nvSpPr>
        <p:spPr/>
        <p:txBody>
          <a:bodyPr/>
          <a:lstStyle/>
          <a:p>
            <a:r>
              <a:rPr lang="en-IN" dirty="0" err="1"/>
              <a:t>Behavioral</a:t>
            </a:r>
            <a:endParaRPr lang="en-IN" dirty="0"/>
          </a:p>
        </p:txBody>
      </p:sp>
    </p:spTree>
    <p:extLst>
      <p:ext uri="{BB962C8B-B14F-4D97-AF65-F5344CB8AC3E}">
        <p14:creationId xmlns:p14="http://schemas.microsoft.com/office/powerpoint/2010/main" val="697557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smtClean="0"/>
              <a:t>Domain-logic patterns</a:t>
            </a:r>
          </a:p>
          <a:p>
            <a:r>
              <a:rPr lang="en-IN" dirty="0" smtClean="0"/>
              <a:t>Data-source architectural patterns</a:t>
            </a:r>
          </a:p>
          <a:p>
            <a:r>
              <a:rPr lang="en-IN" dirty="0" smtClean="0"/>
              <a:t>Object relational behavioural patterns</a:t>
            </a:r>
          </a:p>
          <a:p>
            <a:r>
              <a:rPr lang="en-IN" dirty="0" smtClean="0"/>
              <a:t>Object relational structural patterns</a:t>
            </a:r>
          </a:p>
          <a:p>
            <a:r>
              <a:rPr lang="en-IN" dirty="0" smtClean="0"/>
              <a:t>Object relational metadata-mapping patterns</a:t>
            </a:r>
          </a:p>
          <a:p>
            <a:r>
              <a:rPr lang="en-IN" dirty="0" smtClean="0"/>
              <a:t>Web presentation patterns</a:t>
            </a:r>
          </a:p>
          <a:p>
            <a:r>
              <a:rPr lang="en-IN" dirty="0" smtClean="0"/>
              <a:t>Distribution patterns</a:t>
            </a:r>
          </a:p>
          <a:p>
            <a:r>
              <a:rPr lang="en-IN" dirty="0" smtClean="0"/>
              <a:t>Offline concurrency patterns</a:t>
            </a:r>
          </a:p>
          <a:p>
            <a:r>
              <a:rPr lang="en-IN" dirty="0" smtClean="0"/>
              <a:t>Session-state patterns</a:t>
            </a:r>
          </a:p>
          <a:p>
            <a:r>
              <a:rPr lang="en-IN" dirty="0" smtClean="0"/>
              <a:t>Base patterns</a:t>
            </a:r>
            <a:endParaRPr lang="en-IN" dirty="0"/>
          </a:p>
        </p:txBody>
      </p:sp>
      <p:sp>
        <p:nvSpPr>
          <p:cNvPr id="3" name="Title 2"/>
          <p:cNvSpPr>
            <a:spLocks noGrp="1"/>
          </p:cNvSpPr>
          <p:nvPr>
            <p:ph type="title"/>
          </p:nvPr>
        </p:nvSpPr>
        <p:spPr/>
        <p:txBody>
          <a:bodyPr/>
          <a:lstStyle/>
          <a:p>
            <a:r>
              <a:rPr lang="en-IN" dirty="0" smtClean="0"/>
              <a:t>Categorization of EAA</a:t>
            </a:r>
            <a:endParaRPr lang="en-IN" dirty="0"/>
          </a:p>
        </p:txBody>
      </p:sp>
    </p:spTree>
    <p:extLst>
      <p:ext uri="{BB962C8B-B14F-4D97-AF65-F5344CB8AC3E}">
        <p14:creationId xmlns:p14="http://schemas.microsoft.com/office/powerpoint/2010/main" val="28806709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Refactoring</a:t>
            </a:r>
            <a:endParaRPr lang="en-IN" dirty="0"/>
          </a:p>
        </p:txBody>
      </p:sp>
      <p:pic>
        <p:nvPicPr>
          <p:cNvPr id="1026" name="Picture 2" descr="https://refactoring.guru/images/refactoring/content/refactor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737" y="1524000"/>
            <a:ext cx="6657855" cy="4842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67000" y="1219200"/>
            <a:ext cx="4466036" cy="1200329"/>
          </a:xfrm>
          <a:prstGeom prst="rect">
            <a:avLst/>
          </a:prstGeom>
          <a:noFill/>
        </p:spPr>
        <p:txBody>
          <a:bodyPr wrap="square" rtlCol="0">
            <a:spAutoFit/>
          </a:bodyPr>
          <a:lstStyle/>
          <a:p>
            <a:pPr algn="just"/>
            <a:r>
              <a:rPr lang="en-US" dirty="0">
                <a:solidFill>
                  <a:srgbClr val="FF0000"/>
                </a:solidFill>
              </a:rPr>
              <a:t>Refactoring is a systematic process of improving </a:t>
            </a:r>
            <a:r>
              <a:rPr lang="en-US" dirty="0" err="1">
                <a:solidFill>
                  <a:srgbClr val="FF0000"/>
                </a:solidFill>
              </a:rPr>
              <a:t>codewithout</a:t>
            </a:r>
            <a:r>
              <a:rPr lang="en-US" dirty="0">
                <a:solidFill>
                  <a:srgbClr val="FF0000"/>
                </a:solidFill>
              </a:rPr>
              <a:t> creating new functionality that can </a:t>
            </a:r>
            <a:r>
              <a:rPr lang="en-US" dirty="0" err="1">
                <a:solidFill>
                  <a:srgbClr val="FF0000"/>
                </a:solidFill>
              </a:rPr>
              <a:t>transforma</a:t>
            </a:r>
            <a:r>
              <a:rPr lang="en-US" dirty="0">
                <a:solidFill>
                  <a:srgbClr val="FF0000"/>
                </a:solidFill>
              </a:rPr>
              <a:t> mess into clean code and simple design.</a:t>
            </a:r>
            <a:endParaRPr lang="en-IN" dirty="0">
              <a:solidFill>
                <a:srgbClr val="FF0000"/>
              </a:solidFill>
            </a:endParaRPr>
          </a:p>
        </p:txBody>
      </p:sp>
      <p:sp>
        <p:nvSpPr>
          <p:cNvPr id="5" name="TextBox 4"/>
          <p:cNvSpPr txBox="1"/>
          <p:nvPr/>
        </p:nvSpPr>
        <p:spPr>
          <a:xfrm>
            <a:off x="-10064" y="2973477"/>
            <a:ext cx="3962400" cy="2031325"/>
          </a:xfrm>
          <a:prstGeom prst="rect">
            <a:avLst/>
          </a:prstGeom>
          <a:noFill/>
        </p:spPr>
        <p:txBody>
          <a:bodyPr wrap="square" rtlCol="0">
            <a:spAutoFit/>
          </a:bodyPr>
          <a:lstStyle/>
          <a:p>
            <a:r>
              <a:rPr lang="en-US" b="1" dirty="0">
                <a:solidFill>
                  <a:srgbClr val="FF0000"/>
                </a:solidFill>
              </a:rPr>
              <a:t>Dirty Code</a:t>
            </a:r>
          </a:p>
          <a:p>
            <a:r>
              <a:rPr lang="en-US" b="1" dirty="0">
                <a:solidFill>
                  <a:srgbClr val="FF0000"/>
                </a:solidFill>
              </a:rPr>
              <a:t>While dirty code is often result </a:t>
            </a:r>
            <a:r>
              <a:rPr lang="en-US" b="1" dirty="0" smtClean="0">
                <a:solidFill>
                  <a:srgbClr val="FF0000"/>
                </a:solidFill>
              </a:rPr>
              <a:t>of laziness </a:t>
            </a:r>
            <a:r>
              <a:rPr lang="en-US" b="1" dirty="0">
                <a:solidFill>
                  <a:srgbClr val="FF0000"/>
                </a:solidFill>
              </a:rPr>
              <a:t>and incompetence</a:t>
            </a:r>
            <a:r>
              <a:rPr lang="en-US" b="1" dirty="0" smtClean="0">
                <a:solidFill>
                  <a:srgbClr val="FF0000"/>
                </a:solidFill>
              </a:rPr>
              <a:t>, it </a:t>
            </a:r>
            <a:r>
              <a:rPr lang="en-US" b="1" dirty="0">
                <a:solidFill>
                  <a:srgbClr val="FF0000"/>
                </a:solidFill>
              </a:rPr>
              <a:t>can also pile-up due </a:t>
            </a:r>
            <a:r>
              <a:rPr lang="en-US" b="1" dirty="0" smtClean="0">
                <a:solidFill>
                  <a:srgbClr val="FF0000"/>
                </a:solidFill>
              </a:rPr>
              <a:t>to shortcuts taken during development </a:t>
            </a:r>
            <a:r>
              <a:rPr lang="en-US" b="1" dirty="0">
                <a:solidFill>
                  <a:srgbClr val="FF0000"/>
                </a:solidFill>
              </a:rPr>
              <a:t>process.</a:t>
            </a:r>
          </a:p>
          <a:p>
            <a:endParaRPr lang="en-IN" b="1" dirty="0">
              <a:solidFill>
                <a:srgbClr val="FF0000"/>
              </a:solidFill>
            </a:endParaRPr>
          </a:p>
        </p:txBody>
      </p:sp>
      <p:sp>
        <p:nvSpPr>
          <p:cNvPr id="6" name="TextBox 5"/>
          <p:cNvSpPr txBox="1"/>
          <p:nvPr/>
        </p:nvSpPr>
        <p:spPr>
          <a:xfrm>
            <a:off x="609600" y="4991279"/>
            <a:ext cx="4710223" cy="1754326"/>
          </a:xfrm>
          <a:prstGeom prst="rect">
            <a:avLst/>
          </a:prstGeom>
          <a:noFill/>
        </p:spPr>
        <p:txBody>
          <a:bodyPr wrap="square" rtlCol="0">
            <a:spAutoFit/>
          </a:bodyPr>
          <a:lstStyle/>
          <a:p>
            <a:r>
              <a:rPr lang="en-US" b="1" dirty="0">
                <a:solidFill>
                  <a:srgbClr val="FF0000"/>
                </a:solidFill>
              </a:rPr>
              <a:t>Code Smells</a:t>
            </a:r>
          </a:p>
          <a:p>
            <a:r>
              <a:rPr lang="en-US" dirty="0">
                <a:solidFill>
                  <a:srgbClr val="FF0000"/>
                </a:solidFill>
              </a:rPr>
              <a:t>Code smells are indicators of problems that can </a:t>
            </a:r>
            <a:r>
              <a:rPr lang="en-US" dirty="0" err="1">
                <a:solidFill>
                  <a:srgbClr val="FF0000"/>
                </a:solidFill>
              </a:rPr>
              <a:t>beaddressed</a:t>
            </a:r>
            <a:r>
              <a:rPr lang="en-US" dirty="0">
                <a:solidFill>
                  <a:srgbClr val="FF0000"/>
                </a:solidFill>
              </a:rPr>
              <a:t> during refactoring. Code smells </a:t>
            </a:r>
            <a:r>
              <a:rPr lang="en-US" dirty="0" err="1">
                <a:solidFill>
                  <a:srgbClr val="FF0000"/>
                </a:solidFill>
              </a:rPr>
              <a:t>areeasy</a:t>
            </a:r>
            <a:r>
              <a:rPr lang="en-US" dirty="0">
                <a:solidFill>
                  <a:srgbClr val="FF0000"/>
                </a:solidFill>
              </a:rPr>
              <a:t> to spot and fix, but they may be </a:t>
            </a:r>
            <a:r>
              <a:rPr lang="en-US" dirty="0" err="1">
                <a:solidFill>
                  <a:srgbClr val="FF0000"/>
                </a:solidFill>
              </a:rPr>
              <a:t>justsymptoms</a:t>
            </a:r>
            <a:r>
              <a:rPr lang="en-US" dirty="0">
                <a:solidFill>
                  <a:srgbClr val="FF0000"/>
                </a:solidFill>
              </a:rPr>
              <a:t> of a deeper </a:t>
            </a:r>
            <a:r>
              <a:rPr lang="en-US" dirty="0" smtClean="0">
                <a:solidFill>
                  <a:srgbClr val="FF0000"/>
                </a:solidFill>
              </a:rPr>
              <a:t>problem with </a:t>
            </a:r>
            <a:r>
              <a:rPr lang="en-US" dirty="0">
                <a:solidFill>
                  <a:srgbClr val="FF0000"/>
                </a:solidFill>
              </a:rPr>
              <a:t>code</a:t>
            </a:r>
            <a:r>
              <a:rPr lang="en-US" dirty="0" smtClean="0">
                <a:solidFill>
                  <a:srgbClr val="FF0000"/>
                </a:solidFill>
              </a:rPr>
              <a:t>.</a:t>
            </a:r>
            <a:endParaRPr lang="en-IN" dirty="0">
              <a:solidFill>
                <a:srgbClr val="FF0000"/>
              </a:solidFill>
            </a:endParaRPr>
          </a:p>
        </p:txBody>
      </p:sp>
      <p:sp>
        <p:nvSpPr>
          <p:cNvPr id="7" name="TextBox 6"/>
          <p:cNvSpPr txBox="1"/>
          <p:nvPr/>
        </p:nvSpPr>
        <p:spPr>
          <a:xfrm>
            <a:off x="6019800" y="4608907"/>
            <a:ext cx="3276600" cy="369332"/>
          </a:xfrm>
          <a:prstGeom prst="rect">
            <a:avLst/>
          </a:prstGeom>
          <a:noFill/>
        </p:spPr>
        <p:txBody>
          <a:bodyPr wrap="square" rtlCol="0">
            <a:spAutoFit/>
          </a:bodyPr>
          <a:lstStyle/>
          <a:p>
            <a:r>
              <a:rPr lang="en-US" dirty="0" smtClean="0">
                <a:solidFill>
                  <a:srgbClr val="FF0000"/>
                </a:solidFill>
              </a:rPr>
              <a:t>Refactoring Techniques</a:t>
            </a:r>
            <a:endParaRPr lang="en-IN" dirty="0">
              <a:solidFill>
                <a:srgbClr val="FF0000"/>
              </a:solidFill>
            </a:endParaRPr>
          </a:p>
        </p:txBody>
      </p:sp>
      <p:sp>
        <p:nvSpPr>
          <p:cNvPr id="8" name="TextBox 7"/>
          <p:cNvSpPr txBox="1"/>
          <p:nvPr/>
        </p:nvSpPr>
        <p:spPr>
          <a:xfrm>
            <a:off x="5181600" y="2721620"/>
            <a:ext cx="4953000" cy="1754326"/>
          </a:xfrm>
          <a:prstGeom prst="rect">
            <a:avLst/>
          </a:prstGeom>
          <a:noFill/>
        </p:spPr>
        <p:txBody>
          <a:bodyPr wrap="square" rtlCol="0">
            <a:spAutoFit/>
          </a:bodyPr>
          <a:lstStyle/>
          <a:p>
            <a:r>
              <a:rPr lang="en-US" b="1" dirty="0">
                <a:solidFill>
                  <a:srgbClr val="FF0000"/>
                </a:solidFill>
              </a:rPr>
              <a:t>Clean Code</a:t>
            </a:r>
          </a:p>
          <a:p>
            <a:r>
              <a:rPr lang="en-US" dirty="0">
                <a:solidFill>
                  <a:srgbClr val="FF0000"/>
                </a:solidFill>
              </a:rPr>
              <a:t>Clean code is code that is easy to </a:t>
            </a:r>
            <a:r>
              <a:rPr lang="en-US" dirty="0" err="1">
                <a:solidFill>
                  <a:srgbClr val="FF0000"/>
                </a:solidFill>
              </a:rPr>
              <a:t>read,understand</a:t>
            </a:r>
            <a:r>
              <a:rPr lang="en-US" dirty="0">
                <a:solidFill>
                  <a:srgbClr val="FF0000"/>
                </a:solidFill>
              </a:rPr>
              <a:t> and maintain. Clean code </a:t>
            </a:r>
            <a:r>
              <a:rPr lang="en-US" dirty="0" err="1">
                <a:solidFill>
                  <a:srgbClr val="FF0000"/>
                </a:solidFill>
              </a:rPr>
              <a:t>makessoftware</a:t>
            </a:r>
            <a:r>
              <a:rPr lang="en-US" dirty="0">
                <a:solidFill>
                  <a:srgbClr val="FF0000"/>
                </a:solidFill>
              </a:rPr>
              <a:t> development </a:t>
            </a:r>
            <a:r>
              <a:rPr lang="en-US" dirty="0" err="1">
                <a:solidFill>
                  <a:srgbClr val="FF0000"/>
                </a:solidFill>
              </a:rPr>
              <a:t>predictableand</a:t>
            </a:r>
            <a:r>
              <a:rPr lang="en-US" dirty="0">
                <a:solidFill>
                  <a:srgbClr val="FF0000"/>
                </a:solidFill>
              </a:rPr>
              <a:t> increases the </a:t>
            </a:r>
            <a:r>
              <a:rPr lang="en-US" dirty="0" err="1">
                <a:solidFill>
                  <a:srgbClr val="FF0000"/>
                </a:solidFill>
              </a:rPr>
              <a:t>qualityof</a:t>
            </a:r>
            <a:r>
              <a:rPr lang="en-US" dirty="0">
                <a:solidFill>
                  <a:srgbClr val="FF0000"/>
                </a:solidFill>
              </a:rPr>
              <a:t> a resulting product</a:t>
            </a:r>
          </a:p>
          <a:p>
            <a:endParaRPr lang="en-IN" dirty="0">
              <a:solidFill>
                <a:srgbClr val="FF0000"/>
              </a:solidFill>
            </a:endParaRPr>
          </a:p>
        </p:txBody>
      </p:sp>
    </p:spTree>
    <p:extLst>
      <p:ext uri="{BB962C8B-B14F-4D97-AF65-F5344CB8AC3E}">
        <p14:creationId xmlns:p14="http://schemas.microsoft.com/office/powerpoint/2010/main" val="144755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marL="0" indent="0">
              <a:buNone/>
            </a:pPr>
            <a:r>
              <a:rPr lang="en-US" dirty="0" smtClean="0"/>
              <a:t>Bloaters</a:t>
            </a:r>
            <a:endParaRPr lang="en-US" dirty="0"/>
          </a:p>
          <a:p>
            <a:r>
              <a:rPr lang="en-US" dirty="0"/>
              <a:t>Bloaters are code, methods and classes that have increased to such gargantuan proportions that they are hard to work with. Usually these smells do not crop up right away, rather they accumulate over time as the program evolves (and especially when nobody makes an effort to eradicate them).</a:t>
            </a:r>
          </a:p>
          <a:p>
            <a:endParaRPr lang="en-US" dirty="0"/>
          </a:p>
          <a:p>
            <a:r>
              <a:rPr lang="en-US" dirty="0"/>
              <a:t>Long Method</a:t>
            </a:r>
          </a:p>
          <a:p>
            <a:r>
              <a:rPr lang="en-US" dirty="0"/>
              <a:t>Large Class</a:t>
            </a:r>
          </a:p>
          <a:p>
            <a:r>
              <a:rPr lang="en-US" dirty="0"/>
              <a:t>Primitive Obsession</a:t>
            </a:r>
          </a:p>
          <a:p>
            <a:r>
              <a:rPr lang="en-US" dirty="0"/>
              <a:t>Long Parameter List</a:t>
            </a:r>
            <a:endParaRPr lang="en-IN" dirty="0"/>
          </a:p>
        </p:txBody>
      </p:sp>
      <p:sp>
        <p:nvSpPr>
          <p:cNvPr id="3" name="Title 2"/>
          <p:cNvSpPr>
            <a:spLocks noGrp="1"/>
          </p:cNvSpPr>
          <p:nvPr>
            <p:ph type="title"/>
          </p:nvPr>
        </p:nvSpPr>
        <p:spPr/>
        <p:txBody>
          <a:bodyPr/>
          <a:lstStyle/>
          <a:p>
            <a:r>
              <a:rPr lang="en-IN" dirty="0" smtClean="0"/>
              <a:t>Code Smells</a:t>
            </a:r>
            <a:endParaRPr lang="en-IN" dirty="0"/>
          </a:p>
        </p:txBody>
      </p:sp>
      <p:pic>
        <p:nvPicPr>
          <p:cNvPr id="4" name="Picture 2" descr="https://refactoring.guru/images/refactoring/content/catalog/bloat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538539"/>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6976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dirty="0" smtClean="0"/>
              <a:t>Object-Orientation </a:t>
            </a:r>
            <a:r>
              <a:rPr lang="en-US" dirty="0"/>
              <a:t>Abusers</a:t>
            </a:r>
          </a:p>
          <a:p>
            <a:pPr marL="0" indent="0">
              <a:buNone/>
            </a:pPr>
            <a:r>
              <a:rPr lang="en-US" dirty="0"/>
              <a:t>All these smells are incomplete or incorrect application of object-oriented programming principles.</a:t>
            </a:r>
          </a:p>
          <a:p>
            <a:pPr marL="0" indent="0">
              <a:buNone/>
            </a:pPr>
            <a:endParaRPr lang="en-US" dirty="0"/>
          </a:p>
          <a:p>
            <a:pPr marL="0" indent="0">
              <a:buNone/>
            </a:pPr>
            <a:r>
              <a:rPr lang="en-US" dirty="0"/>
              <a:t>Alternative Classes with Different Interfaces</a:t>
            </a:r>
          </a:p>
          <a:p>
            <a:pPr marL="0" indent="0">
              <a:buNone/>
            </a:pPr>
            <a:r>
              <a:rPr lang="en-US" dirty="0"/>
              <a:t>Refused </a:t>
            </a:r>
            <a:r>
              <a:rPr lang="en-US" dirty="0" smtClean="0"/>
              <a:t>Request</a:t>
            </a:r>
            <a:endParaRPr lang="en-US" dirty="0"/>
          </a:p>
          <a:p>
            <a:pPr marL="0" indent="0">
              <a:buNone/>
            </a:pPr>
            <a:r>
              <a:rPr lang="en-US" dirty="0"/>
              <a:t>Switch Statements</a:t>
            </a:r>
            <a:endParaRPr lang="en-IN" dirty="0"/>
          </a:p>
        </p:txBody>
      </p:sp>
      <p:sp>
        <p:nvSpPr>
          <p:cNvPr id="3" name="Title 2"/>
          <p:cNvSpPr>
            <a:spLocks noGrp="1"/>
          </p:cNvSpPr>
          <p:nvPr>
            <p:ph type="title"/>
          </p:nvPr>
        </p:nvSpPr>
        <p:spPr/>
        <p:txBody>
          <a:bodyPr/>
          <a:lstStyle/>
          <a:p>
            <a:r>
              <a:rPr lang="en-IN" dirty="0" smtClean="0"/>
              <a:t>Code Smells</a:t>
            </a:r>
            <a:endParaRPr lang="en-IN" dirty="0"/>
          </a:p>
        </p:txBody>
      </p:sp>
      <p:pic>
        <p:nvPicPr>
          <p:cNvPr id="2052" name="Picture 4" descr="https://refactoring.guru/images/refactoring/content/catalog/oo-abus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3124200"/>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9247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dirty="0" smtClean="0"/>
              <a:t>Change </a:t>
            </a:r>
            <a:r>
              <a:rPr lang="en-US" dirty="0"/>
              <a:t>Preventers</a:t>
            </a:r>
          </a:p>
          <a:p>
            <a:pPr marL="0" indent="0">
              <a:buNone/>
            </a:pPr>
            <a:r>
              <a:rPr lang="en-US" dirty="0"/>
              <a:t>These smells mean that if you need to change something in one place in your code, you have to make many changes in other places too. </a:t>
            </a:r>
            <a:endParaRPr lang="en-US" dirty="0" smtClean="0"/>
          </a:p>
          <a:p>
            <a:pPr marL="0" indent="0">
              <a:buNone/>
            </a:pPr>
            <a:r>
              <a:rPr lang="en-US" dirty="0" smtClean="0"/>
              <a:t>Program </a:t>
            </a:r>
            <a:r>
              <a:rPr lang="en-US" dirty="0"/>
              <a:t>development becomes much more complicated and expensive as a result.</a:t>
            </a:r>
          </a:p>
          <a:p>
            <a:pPr marL="0" indent="0">
              <a:buNone/>
            </a:pPr>
            <a:endParaRPr lang="en-US" dirty="0"/>
          </a:p>
          <a:p>
            <a:pPr marL="0" indent="0">
              <a:buNone/>
            </a:pPr>
            <a:r>
              <a:rPr lang="en-US" dirty="0"/>
              <a:t>Divergent Change</a:t>
            </a:r>
          </a:p>
          <a:p>
            <a:pPr marL="0" indent="0">
              <a:buNone/>
            </a:pPr>
            <a:r>
              <a:rPr lang="en-US" dirty="0"/>
              <a:t>Parallel Inheritance </a:t>
            </a:r>
            <a:r>
              <a:rPr lang="en-US" dirty="0" smtClean="0"/>
              <a:t>Hierarchies </a:t>
            </a:r>
          </a:p>
          <a:p>
            <a:pPr marL="0" indent="0">
              <a:buNone/>
            </a:pPr>
            <a:r>
              <a:rPr lang="en-IN" b="1" dirty="0"/>
              <a:t>Shotgun Surgery</a:t>
            </a:r>
            <a:endParaRPr lang="en-IN" dirty="0"/>
          </a:p>
          <a:p>
            <a:pPr marL="0" indent="0">
              <a:buNone/>
            </a:pPr>
            <a:endParaRPr lang="en-IN" dirty="0"/>
          </a:p>
        </p:txBody>
      </p:sp>
      <p:sp>
        <p:nvSpPr>
          <p:cNvPr id="3" name="Title 2"/>
          <p:cNvSpPr>
            <a:spLocks noGrp="1"/>
          </p:cNvSpPr>
          <p:nvPr>
            <p:ph type="title"/>
          </p:nvPr>
        </p:nvSpPr>
        <p:spPr/>
        <p:txBody>
          <a:bodyPr/>
          <a:lstStyle/>
          <a:p>
            <a:r>
              <a:rPr lang="en-IN" dirty="0" smtClean="0"/>
              <a:t>Code Smells</a:t>
            </a:r>
            <a:endParaRPr lang="en-IN" dirty="0"/>
          </a:p>
        </p:txBody>
      </p:sp>
      <p:pic>
        <p:nvPicPr>
          <p:cNvPr id="4098" name="Picture 2" descr="https://refactoring.guru/images/refactoring/content/catalog/change-prevent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200400"/>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4186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marL="0" indent="0">
              <a:buNone/>
            </a:pPr>
            <a:r>
              <a:rPr lang="en-US" dirty="0" smtClean="0"/>
              <a:t>Dispensables</a:t>
            </a:r>
            <a:endParaRPr lang="en-US" dirty="0"/>
          </a:p>
          <a:p>
            <a:pPr marL="0" indent="0">
              <a:buNone/>
            </a:pPr>
            <a:r>
              <a:rPr lang="en-US" dirty="0"/>
              <a:t>A dispensable is something pointless and unneeded whose absence would make the code cleaner, more efficient and easier to understand.</a:t>
            </a:r>
          </a:p>
          <a:p>
            <a:pPr marL="0" indent="0">
              <a:buNone/>
            </a:pPr>
            <a:endParaRPr lang="en-US" dirty="0"/>
          </a:p>
          <a:p>
            <a:pPr marL="0" indent="0">
              <a:buNone/>
            </a:pPr>
            <a:r>
              <a:rPr lang="en-US" dirty="0"/>
              <a:t>Comments</a:t>
            </a:r>
          </a:p>
          <a:p>
            <a:pPr marL="0" indent="0">
              <a:buNone/>
            </a:pPr>
            <a:r>
              <a:rPr lang="en-US" dirty="0"/>
              <a:t>Duplicate Code</a:t>
            </a:r>
          </a:p>
          <a:p>
            <a:pPr marL="0" indent="0">
              <a:buNone/>
            </a:pPr>
            <a:r>
              <a:rPr lang="en-US" dirty="0"/>
              <a:t>Data Class</a:t>
            </a:r>
          </a:p>
          <a:p>
            <a:pPr marL="0" indent="0">
              <a:buNone/>
            </a:pPr>
            <a:r>
              <a:rPr lang="en-US" dirty="0"/>
              <a:t>Dead Code</a:t>
            </a:r>
          </a:p>
          <a:p>
            <a:pPr marL="0" indent="0">
              <a:buNone/>
            </a:pPr>
            <a:r>
              <a:rPr lang="en-US" dirty="0"/>
              <a:t>Lazy Class</a:t>
            </a:r>
          </a:p>
          <a:p>
            <a:pPr marL="0" indent="0">
              <a:buNone/>
            </a:pPr>
            <a:r>
              <a:rPr lang="en-US" dirty="0"/>
              <a:t>Speculative Generality</a:t>
            </a:r>
            <a:endParaRPr lang="en-IN" dirty="0"/>
          </a:p>
        </p:txBody>
      </p:sp>
      <p:sp>
        <p:nvSpPr>
          <p:cNvPr id="3" name="Title 2"/>
          <p:cNvSpPr>
            <a:spLocks noGrp="1"/>
          </p:cNvSpPr>
          <p:nvPr>
            <p:ph type="title"/>
          </p:nvPr>
        </p:nvSpPr>
        <p:spPr/>
        <p:txBody>
          <a:bodyPr/>
          <a:lstStyle/>
          <a:p>
            <a:r>
              <a:rPr lang="en-IN" dirty="0" smtClean="0"/>
              <a:t>Code Smells</a:t>
            </a:r>
            <a:endParaRPr lang="en-IN" dirty="0"/>
          </a:p>
        </p:txBody>
      </p:sp>
      <p:pic>
        <p:nvPicPr>
          <p:cNvPr id="5122" name="Picture 2" descr="https://refactoring.guru/images/refactoring/content/catalog/dispensab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743200"/>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9875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dirty="0" smtClean="0"/>
              <a:t>Couplers</a:t>
            </a:r>
            <a:endParaRPr lang="en-US" dirty="0"/>
          </a:p>
          <a:p>
            <a:pPr marL="0" indent="0">
              <a:buNone/>
            </a:pPr>
            <a:r>
              <a:rPr lang="en-US" dirty="0"/>
              <a:t>All the smells in this group contribute to excessive coupling between classes or show what happens if coupling is replaced by excessive delegation.</a:t>
            </a:r>
          </a:p>
          <a:p>
            <a:pPr marL="0" indent="0">
              <a:buNone/>
            </a:pPr>
            <a:endParaRPr lang="en-US" dirty="0"/>
          </a:p>
          <a:p>
            <a:pPr marL="0" indent="0">
              <a:buNone/>
            </a:pPr>
            <a:r>
              <a:rPr lang="en-US" dirty="0"/>
              <a:t>Feature Envy</a:t>
            </a:r>
          </a:p>
          <a:p>
            <a:pPr marL="0" indent="0">
              <a:buNone/>
            </a:pPr>
            <a:r>
              <a:rPr lang="en-US" dirty="0"/>
              <a:t>Inappropriate Intimacy</a:t>
            </a:r>
          </a:p>
          <a:p>
            <a:pPr marL="0" indent="0">
              <a:buNone/>
            </a:pPr>
            <a:r>
              <a:rPr lang="en-US" dirty="0"/>
              <a:t>Incomplete Library Class</a:t>
            </a:r>
          </a:p>
          <a:p>
            <a:pPr marL="0" indent="0">
              <a:buNone/>
            </a:pPr>
            <a:r>
              <a:rPr lang="en-US" dirty="0"/>
              <a:t>Message Chains</a:t>
            </a:r>
            <a:endParaRPr lang="en-IN" dirty="0"/>
          </a:p>
        </p:txBody>
      </p:sp>
      <p:sp>
        <p:nvSpPr>
          <p:cNvPr id="3" name="Title 2"/>
          <p:cNvSpPr>
            <a:spLocks noGrp="1"/>
          </p:cNvSpPr>
          <p:nvPr>
            <p:ph type="title"/>
          </p:nvPr>
        </p:nvSpPr>
        <p:spPr/>
        <p:txBody>
          <a:bodyPr/>
          <a:lstStyle/>
          <a:p>
            <a:r>
              <a:rPr lang="en-IN" dirty="0" smtClean="0"/>
              <a:t>Code Smells</a:t>
            </a:r>
            <a:endParaRPr lang="en-IN" dirty="0"/>
          </a:p>
        </p:txBody>
      </p:sp>
      <p:pic>
        <p:nvPicPr>
          <p:cNvPr id="6146" name="Picture 2" descr="https://refactoring.guru/images/refactoring/content/catalog/coupl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3324045"/>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532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IN" dirty="0" smtClean="0"/>
              <a:t>Structuring ASP.NET Application</a:t>
            </a:r>
            <a:endParaRPr lang="en-IN" dirty="0"/>
          </a:p>
          <a:p>
            <a:r>
              <a:rPr lang="en-IN" dirty="0" smtClean="0"/>
              <a:t>Dependency Injection, Configuring and Entity Framework</a:t>
            </a:r>
            <a:endParaRPr lang="en-IN" dirty="0"/>
          </a:p>
          <a:p>
            <a:r>
              <a:rPr lang="en-IN" dirty="0" smtClean="0"/>
              <a:t>TDD</a:t>
            </a:r>
          </a:p>
          <a:p>
            <a:r>
              <a:rPr lang="en-IN" dirty="0" smtClean="0"/>
              <a:t>Custom Tag Helpers</a:t>
            </a:r>
            <a:endParaRPr lang="en-IN" dirty="0"/>
          </a:p>
          <a:p>
            <a:r>
              <a:rPr lang="en-IN" dirty="0" smtClean="0"/>
              <a:t>Navigation</a:t>
            </a:r>
            <a:endParaRPr lang="en-IN" dirty="0"/>
          </a:p>
          <a:p>
            <a:r>
              <a:rPr lang="en-IN" dirty="0" smtClean="0"/>
              <a:t>State Management</a:t>
            </a:r>
            <a:endParaRPr lang="en-IN" dirty="0"/>
          </a:p>
          <a:p>
            <a:r>
              <a:rPr lang="en-IN" dirty="0" smtClean="0"/>
              <a:t>Creating Restful Services using WEBAPI</a:t>
            </a:r>
          </a:p>
          <a:p>
            <a:pPr lvl="0"/>
            <a:r>
              <a:rPr lang="en-IN" dirty="0"/>
              <a:t>Industry best practices for .NET especially CORE based applications</a:t>
            </a:r>
          </a:p>
          <a:p>
            <a:pPr lvl="0"/>
            <a:r>
              <a:rPr lang="en-IN" dirty="0"/>
              <a:t>Efficient way of building project architecture – Do’s &amp; Don’ts</a:t>
            </a:r>
          </a:p>
          <a:p>
            <a:pPr lvl="0"/>
            <a:r>
              <a:rPr lang="en-IN" dirty="0"/>
              <a:t>ML applications/use cases (if time permits)</a:t>
            </a:r>
          </a:p>
        </p:txBody>
      </p:sp>
      <p:sp>
        <p:nvSpPr>
          <p:cNvPr id="3" name="Title 2"/>
          <p:cNvSpPr>
            <a:spLocks noGrp="1"/>
          </p:cNvSpPr>
          <p:nvPr>
            <p:ph type="title"/>
          </p:nvPr>
        </p:nvSpPr>
        <p:spPr/>
        <p:txBody>
          <a:bodyPr/>
          <a:lstStyle/>
          <a:p>
            <a:r>
              <a:rPr lang="en-IN" dirty="0" smtClean="0"/>
              <a:t>Goals</a:t>
            </a:r>
            <a:endParaRPr lang="en-IN" dirty="0"/>
          </a:p>
        </p:txBody>
      </p:sp>
    </p:spTree>
    <p:extLst>
      <p:ext uri="{BB962C8B-B14F-4D97-AF65-F5344CB8AC3E}">
        <p14:creationId xmlns:p14="http://schemas.microsoft.com/office/powerpoint/2010/main" val="25001823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pPr marL="0" indent="0">
              <a:buNone/>
            </a:pPr>
            <a:r>
              <a:rPr lang="en-US" dirty="0" smtClean="0"/>
              <a:t>Composing </a:t>
            </a:r>
            <a:r>
              <a:rPr lang="en-US" dirty="0"/>
              <a:t>Methods</a:t>
            </a:r>
          </a:p>
          <a:p>
            <a:r>
              <a:rPr lang="en-US" dirty="0"/>
              <a:t>Much of refactoring is devoted to correctly composing methods. In most cases, excessively long methods are the root of all evil. The vagaries of code inside these methods conceal the execution logic and make the method extremely hard to understand – and even harder to change</a:t>
            </a:r>
            <a:r>
              <a:rPr lang="en-US" dirty="0" smtClean="0"/>
              <a:t>.</a:t>
            </a:r>
            <a:endParaRPr lang="en-US" dirty="0"/>
          </a:p>
          <a:p>
            <a:r>
              <a:rPr lang="en-US" dirty="0"/>
              <a:t>The refactoring techniques in this group streamline methods, remove code duplication, and pave the way for future improvements</a:t>
            </a:r>
            <a:r>
              <a:rPr lang="en-US" dirty="0" smtClean="0"/>
              <a:t>.</a:t>
            </a:r>
            <a:endParaRPr lang="en-US" dirty="0"/>
          </a:p>
          <a:p>
            <a:r>
              <a:rPr lang="en-US" dirty="0"/>
              <a:t>Extract Method</a:t>
            </a:r>
          </a:p>
          <a:p>
            <a:r>
              <a:rPr lang="en-US" dirty="0"/>
              <a:t>Inline Method</a:t>
            </a:r>
          </a:p>
          <a:p>
            <a:r>
              <a:rPr lang="en-US" dirty="0"/>
              <a:t>Extract Variable</a:t>
            </a:r>
          </a:p>
          <a:p>
            <a:r>
              <a:rPr lang="en-US" dirty="0"/>
              <a:t>Inline Temp</a:t>
            </a:r>
          </a:p>
          <a:p>
            <a:endParaRPr lang="en-IN" dirty="0"/>
          </a:p>
        </p:txBody>
      </p:sp>
      <p:sp>
        <p:nvSpPr>
          <p:cNvPr id="3" name="Title 2"/>
          <p:cNvSpPr>
            <a:spLocks noGrp="1"/>
          </p:cNvSpPr>
          <p:nvPr>
            <p:ph type="title"/>
          </p:nvPr>
        </p:nvSpPr>
        <p:spPr/>
        <p:txBody>
          <a:bodyPr/>
          <a:lstStyle/>
          <a:p>
            <a:r>
              <a:rPr lang="en-IN" dirty="0" smtClean="0"/>
              <a:t>Refactoring Techniques</a:t>
            </a:r>
            <a:endParaRPr lang="en-IN" dirty="0"/>
          </a:p>
        </p:txBody>
      </p:sp>
      <p:pic>
        <p:nvPicPr>
          <p:cNvPr id="4" name="Picture 2" descr="https://refactoring.guru/images/refactoring/content/catalog/composing-metho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806272"/>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1342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Replace Temp with Query</a:t>
            </a:r>
          </a:p>
          <a:p>
            <a:r>
              <a:rPr lang="en-US" dirty="0"/>
              <a:t>Split Temporary Variable</a:t>
            </a:r>
          </a:p>
          <a:p>
            <a:r>
              <a:rPr lang="en-US" dirty="0"/>
              <a:t>Remove Assignments to Parameters</a:t>
            </a:r>
          </a:p>
          <a:p>
            <a:r>
              <a:rPr lang="en-US" dirty="0"/>
              <a:t>Replace Method with Method Object</a:t>
            </a:r>
          </a:p>
          <a:p>
            <a:r>
              <a:rPr lang="en-US" dirty="0"/>
              <a:t>Substitute Algorithm</a:t>
            </a:r>
            <a:endParaRPr lang="en-IN" dirty="0"/>
          </a:p>
        </p:txBody>
      </p:sp>
      <p:sp>
        <p:nvSpPr>
          <p:cNvPr id="3" name="Title 2"/>
          <p:cNvSpPr>
            <a:spLocks noGrp="1"/>
          </p:cNvSpPr>
          <p:nvPr>
            <p:ph type="title"/>
          </p:nvPr>
        </p:nvSpPr>
        <p:spPr/>
        <p:txBody>
          <a:bodyPr/>
          <a:lstStyle/>
          <a:p>
            <a:r>
              <a:rPr lang="en-IN" dirty="0" smtClean="0"/>
              <a:t>Refactoring Techniques</a:t>
            </a:r>
            <a:endParaRPr lang="en-IN" dirty="0"/>
          </a:p>
        </p:txBody>
      </p:sp>
      <p:pic>
        <p:nvPicPr>
          <p:cNvPr id="7170" name="Picture 2" descr="https://refactoring.guru/images/refactoring/content/catalog/composing-metho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828800"/>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6244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marL="0" indent="0">
              <a:buNone/>
            </a:pPr>
            <a:r>
              <a:rPr lang="en-US" dirty="0" smtClean="0"/>
              <a:t>Moving </a:t>
            </a:r>
            <a:r>
              <a:rPr lang="en-US" dirty="0"/>
              <a:t>Features between Objects</a:t>
            </a:r>
          </a:p>
          <a:p>
            <a:r>
              <a:rPr lang="en-US" dirty="0"/>
              <a:t>Even if you have distributed functionality among different classes in a less-than-perfect way, there is still hope.</a:t>
            </a:r>
          </a:p>
          <a:p>
            <a:r>
              <a:rPr lang="en-US" dirty="0" smtClean="0"/>
              <a:t>These </a:t>
            </a:r>
            <a:r>
              <a:rPr lang="en-US" dirty="0"/>
              <a:t>refactoring techniques show how to safely move functionality between classes, create new classes, and hide implementation details from public access.</a:t>
            </a:r>
          </a:p>
          <a:p>
            <a:endParaRPr lang="en-US" dirty="0"/>
          </a:p>
          <a:p>
            <a:r>
              <a:rPr lang="en-US" dirty="0"/>
              <a:t>Move Method</a:t>
            </a:r>
          </a:p>
          <a:p>
            <a:r>
              <a:rPr lang="en-US" dirty="0"/>
              <a:t>Move Field</a:t>
            </a:r>
          </a:p>
          <a:p>
            <a:r>
              <a:rPr lang="en-US" dirty="0"/>
              <a:t>Extract Class</a:t>
            </a:r>
          </a:p>
          <a:p>
            <a:r>
              <a:rPr lang="en-US" dirty="0"/>
              <a:t>Inline Class</a:t>
            </a:r>
            <a:endParaRPr lang="en-IN" dirty="0"/>
          </a:p>
        </p:txBody>
      </p:sp>
      <p:sp>
        <p:nvSpPr>
          <p:cNvPr id="3" name="Title 2"/>
          <p:cNvSpPr>
            <a:spLocks noGrp="1"/>
          </p:cNvSpPr>
          <p:nvPr>
            <p:ph type="title"/>
          </p:nvPr>
        </p:nvSpPr>
        <p:spPr/>
        <p:txBody>
          <a:bodyPr/>
          <a:lstStyle/>
          <a:p>
            <a:r>
              <a:rPr lang="en-IN" dirty="0" smtClean="0"/>
              <a:t>Refactoring Techniques</a:t>
            </a:r>
            <a:endParaRPr lang="en-IN" dirty="0"/>
          </a:p>
        </p:txBody>
      </p:sp>
      <p:pic>
        <p:nvPicPr>
          <p:cNvPr id="8194" name="Picture 2" descr="https://refactoring.guru/images/refactoring/content/catalog/moving-features-between-objec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3770328"/>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7440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sz="2000" b="1" dirty="0"/>
              <a:t>Hide Delegate</a:t>
            </a:r>
            <a:endParaRPr lang="en-US" sz="2000" dirty="0"/>
          </a:p>
          <a:p>
            <a:r>
              <a:rPr lang="en-US" sz="2000" b="1" dirty="0"/>
              <a:t>Remove Middle Man</a:t>
            </a:r>
            <a:endParaRPr lang="en-US" sz="2000" dirty="0"/>
          </a:p>
          <a:p>
            <a:r>
              <a:rPr lang="en-US" sz="2000" b="1" dirty="0"/>
              <a:t>Introduce Foreign Method</a:t>
            </a:r>
            <a:endParaRPr lang="en-US" sz="2000" dirty="0"/>
          </a:p>
          <a:p>
            <a:r>
              <a:rPr lang="en-US" sz="2000" b="1" dirty="0"/>
              <a:t>Introduce Local Extension</a:t>
            </a:r>
            <a:endParaRPr lang="en-US" sz="2000" dirty="0"/>
          </a:p>
        </p:txBody>
      </p:sp>
      <p:sp>
        <p:nvSpPr>
          <p:cNvPr id="3" name="Title 2"/>
          <p:cNvSpPr>
            <a:spLocks noGrp="1"/>
          </p:cNvSpPr>
          <p:nvPr>
            <p:ph type="title"/>
          </p:nvPr>
        </p:nvSpPr>
        <p:spPr/>
        <p:txBody>
          <a:bodyPr/>
          <a:lstStyle/>
          <a:p>
            <a:r>
              <a:rPr lang="en-IN" dirty="0" smtClean="0"/>
              <a:t>Refactoring Techniques</a:t>
            </a:r>
            <a:endParaRPr lang="en-IN" dirty="0"/>
          </a:p>
        </p:txBody>
      </p:sp>
      <p:pic>
        <p:nvPicPr>
          <p:cNvPr id="8194" name="Picture 2" descr="https://refactoring.guru/images/refactoring/content/catalog/moving-features-between-objec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524000"/>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7694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sz="2000" b="1" dirty="0" smtClean="0"/>
              <a:t>Organizing </a:t>
            </a:r>
            <a:r>
              <a:rPr lang="en-US" sz="2000" b="1" dirty="0"/>
              <a:t>Data</a:t>
            </a:r>
          </a:p>
          <a:p>
            <a:r>
              <a:rPr lang="en-US" sz="2000" dirty="0"/>
              <a:t>These refactoring techniques help with data handling, replacing primitives with rich class functionality. Another important result is untangling of class associations, which makes classes more portable and reusable.</a:t>
            </a:r>
          </a:p>
          <a:p>
            <a:r>
              <a:rPr lang="en-US" sz="2000" b="1" dirty="0"/>
              <a:t>Change Value to Reference</a:t>
            </a:r>
            <a:endParaRPr lang="en-US" sz="2000" dirty="0"/>
          </a:p>
          <a:p>
            <a:r>
              <a:rPr lang="en-US" sz="2000" b="1" dirty="0"/>
              <a:t>Change Reference to Value</a:t>
            </a:r>
            <a:endParaRPr lang="en-US" sz="2000" dirty="0"/>
          </a:p>
          <a:p>
            <a:r>
              <a:rPr lang="en-US" sz="2000" b="1" dirty="0"/>
              <a:t>Duplicate Observed Data</a:t>
            </a:r>
            <a:endParaRPr lang="en-US" sz="2000" dirty="0"/>
          </a:p>
          <a:p>
            <a:r>
              <a:rPr lang="en-US" sz="2000" b="1" dirty="0"/>
              <a:t>Self Encapsulate Field</a:t>
            </a:r>
            <a:endParaRPr lang="en-US" sz="2000" dirty="0"/>
          </a:p>
          <a:p>
            <a:r>
              <a:rPr lang="en-US" sz="2000" b="1" dirty="0"/>
              <a:t>Replace Data Value with </a:t>
            </a:r>
            <a:r>
              <a:rPr lang="en-US" sz="2000" b="1" dirty="0" smtClean="0"/>
              <a:t>Object</a:t>
            </a:r>
            <a:endParaRPr lang="en-US" sz="2000" dirty="0"/>
          </a:p>
        </p:txBody>
      </p:sp>
      <p:sp>
        <p:nvSpPr>
          <p:cNvPr id="3" name="Title 2"/>
          <p:cNvSpPr>
            <a:spLocks noGrp="1"/>
          </p:cNvSpPr>
          <p:nvPr>
            <p:ph type="title"/>
          </p:nvPr>
        </p:nvSpPr>
        <p:spPr/>
        <p:txBody>
          <a:bodyPr/>
          <a:lstStyle/>
          <a:p>
            <a:r>
              <a:rPr lang="en-IN" dirty="0" smtClean="0"/>
              <a:t>Refactoring Techniques</a:t>
            </a:r>
            <a:endParaRPr lang="en-IN" dirty="0"/>
          </a:p>
        </p:txBody>
      </p:sp>
      <p:pic>
        <p:nvPicPr>
          <p:cNvPr id="11266" name="Picture 2" descr="https://refactoring.guru/images/refactoring/content/catalog/organizing-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048000"/>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5388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sz="2000" b="1" dirty="0" smtClean="0"/>
              <a:t>Replace </a:t>
            </a:r>
            <a:r>
              <a:rPr lang="en-US" sz="2000" b="1" dirty="0"/>
              <a:t>Array with Object</a:t>
            </a:r>
            <a:endParaRPr lang="en-US" sz="2000" dirty="0"/>
          </a:p>
          <a:p>
            <a:r>
              <a:rPr lang="en-US" sz="2000" b="1" dirty="0"/>
              <a:t>Change Unidirectional Association to Bidirectional</a:t>
            </a:r>
            <a:endParaRPr lang="en-US" sz="2000" dirty="0"/>
          </a:p>
          <a:p>
            <a:r>
              <a:rPr lang="en-US" sz="2000" b="1" dirty="0"/>
              <a:t>Change Bidirectional Association to Unidirectional</a:t>
            </a:r>
            <a:endParaRPr lang="en-US" sz="2000" dirty="0"/>
          </a:p>
          <a:p>
            <a:r>
              <a:rPr lang="en-US" sz="2000" b="1" dirty="0"/>
              <a:t>Encapsulate Field</a:t>
            </a:r>
            <a:endParaRPr lang="en-US" sz="2000" dirty="0"/>
          </a:p>
          <a:p>
            <a:r>
              <a:rPr lang="en-US" sz="2000" b="1" dirty="0"/>
              <a:t>Encapsulate Collection</a:t>
            </a:r>
            <a:endParaRPr lang="en-US" sz="2000" dirty="0"/>
          </a:p>
          <a:p>
            <a:r>
              <a:rPr lang="en-US" sz="2000" b="1" dirty="0"/>
              <a:t>Replace Magic Number with Symbolic Constant</a:t>
            </a:r>
            <a:endParaRPr lang="en-US" sz="2000" dirty="0"/>
          </a:p>
          <a:p>
            <a:r>
              <a:rPr lang="en-US" sz="2000" b="1" dirty="0"/>
              <a:t>Replace Type Code with Class</a:t>
            </a:r>
            <a:endParaRPr lang="en-US" sz="2000" dirty="0"/>
          </a:p>
          <a:p>
            <a:r>
              <a:rPr lang="en-US" sz="2000" b="1" dirty="0"/>
              <a:t>Replace Type Code with Subclasses</a:t>
            </a:r>
            <a:endParaRPr lang="en-US" sz="2000" dirty="0"/>
          </a:p>
          <a:p>
            <a:r>
              <a:rPr lang="en-US" sz="2000" b="1" dirty="0"/>
              <a:t>Replace Type Code with State/Strategy</a:t>
            </a:r>
            <a:endParaRPr lang="en-US" sz="2000" dirty="0"/>
          </a:p>
          <a:p>
            <a:r>
              <a:rPr lang="en-US" sz="2000" b="1" dirty="0"/>
              <a:t>Replace Subclass with Fields</a:t>
            </a:r>
            <a:endParaRPr lang="en-US" sz="2000" dirty="0"/>
          </a:p>
        </p:txBody>
      </p:sp>
      <p:sp>
        <p:nvSpPr>
          <p:cNvPr id="3" name="Title 2"/>
          <p:cNvSpPr>
            <a:spLocks noGrp="1"/>
          </p:cNvSpPr>
          <p:nvPr>
            <p:ph type="title"/>
          </p:nvPr>
        </p:nvSpPr>
        <p:spPr/>
        <p:txBody>
          <a:bodyPr/>
          <a:lstStyle/>
          <a:p>
            <a:r>
              <a:rPr lang="en-IN" dirty="0" smtClean="0"/>
              <a:t>Refactoring Techniques</a:t>
            </a:r>
            <a:endParaRPr lang="en-IN" dirty="0"/>
          </a:p>
        </p:txBody>
      </p:sp>
      <p:pic>
        <p:nvPicPr>
          <p:cNvPr id="10242" name="Picture 2" descr="https://refactoring.guru/images/refactoring/content/catalog/organizing-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895600"/>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2036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sz="2000" b="1" dirty="0" smtClean="0"/>
              <a:t>Simplifying </a:t>
            </a:r>
            <a:r>
              <a:rPr lang="en-US" sz="2000" b="1" dirty="0"/>
              <a:t>Conditional Expressions</a:t>
            </a:r>
          </a:p>
          <a:p>
            <a:r>
              <a:rPr lang="en-US" sz="2000" dirty="0"/>
              <a:t>Conditionals tend to get more and more complicated in their logic over time, and there are yet more techniques to combat this as well.</a:t>
            </a:r>
          </a:p>
          <a:p>
            <a:r>
              <a:rPr lang="en-US" sz="2000" b="1" dirty="0"/>
              <a:t>Consolidate Conditional Expression</a:t>
            </a:r>
            <a:endParaRPr lang="en-US" sz="2000" dirty="0"/>
          </a:p>
          <a:p>
            <a:r>
              <a:rPr lang="en-US" sz="2000" b="1" dirty="0"/>
              <a:t>Consolidate Duplicate Conditional Fragments</a:t>
            </a:r>
            <a:endParaRPr lang="en-US" sz="2000" dirty="0"/>
          </a:p>
          <a:p>
            <a:r>
              <a:rPr lang="en-US" sz="2000" b="1" dirty="0"/>
              <a:t>Decompose Conditional</a:t>
            </a:r>
            <a:endParaRPr lang="en-US" sz="2000" dirty="0"/>
          </a:p>
          <a:p>
            <a:r>
              <a:rPr lang="en-US" sz="2000" b="1" dirty="0"/>
              <a:t>Replace Conditional with Polymorphism</a:t>
            </a:r>
            <a:endParaRPr lang="en-US" sz="2000" dirty="0"/>
          </a:p>
          <a:p>
            <a:r>
              <a:rPr lang="en-US" sz="2000" b="1" dirty="0"/>
              <a:t>Remove Control Flag</a:t>
            </a:r>
            <a:endParaRPr lang="en-US" sz="2000" dirty="0"/>
          </a:p>
          <a:p>
            <a:r>
              <a:rPr lang="en-US" sz="2000" b="1" dirty="0"/>
              <a:t>Replace Nested Conditional with Guard Clauses</a:t>
            </a:r>
            <a:endParaRPr lang="en-US" sz="2000" dirty="0"/>
          </a:p>
        </p:txBody>
      </p:sp>
      <p:sp>
        <p:nvSpPr>
          <p:cNvPr id="3" name="Title 2"/>
          <p:cNvSpPr>
            <a:spLocks noGrp="1"/>
          </p:cNvSpPr>
          <p:nvPr>
            <p:ph type="title"/>
          </p:nvPr>
        </p:nvSpPr>
        <p:spPr/>
        <p:txBody>
          <a:bodyPr/>
          <a:lstStyle/>
          <a:p>
            <a:r>
              <a:rPr lang="en-IN" dirty="0" smtClean="0"/>
              <a:t>Refactoring Techniques</a:t>
            </a:r>
            <a:endParaRPr lang="en-IN" dirty="0"/>
          </a:p>
        </p:txBody>
      </p:sp>
      <p:pic>
        <p:nvPicPr>
          <p:cNvPr id="13314" name="Picture 2" descr="https://refactoring.guru/images/refactoring/content/catalog/simplifying-conditional-express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514600"/>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7717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marL="0" indent="0">
              <a:buNone/>
            </a:pPr>
            <a:r>
              <a:rPr lang="en-IN" sz="2000" dirty="0"/>
              <a:t/>
            </a:r>
            <a:br>
              <a:rPr lang="en-IN" sz="2000" dirty="0"/>
            </a:br>
            <a:r>
              <a:rPr lang="en-US" sz="2000" b="1" dirty="0" smtClean="0"/>
              <a:t>Simplifying </a:t>
            </a:r>
            <a:r>
              <a:rPr lang="en-US" sz="2000" b="1" dirty="0"/>
              <a:t>Method Calls</a:t>
            </a:r>
          </a:p>
          <a:p>
            <a:pPr marL="0" indent="0">
              <a:buNone/>
            </a:pPr>
            <a:r>
              <a:rPr lang="en-US" sz="2000" b="1" dirty="0"/>
              <a:t>These techniques make method calls simpler and easier to understand. This, in turn, simplifies the interfaces for interaction between classes.</a:t>
            </a:r>
          </a:p>
          <a:p>
            <a:pPr marL="0" indent="0">
              <a:buNone/>
            </a:pPr>
            <a:endParaRPr lang="en-US" sz="2000" b="1" dirty="0"/>
          </a:p>
          <a:p>
            <a:pPr marL="0" indent="0">
              <a:buNone/>
            </a:pPr>
            <a:r>
              <a:rPr lang="en-US" sz="2000" b="1" dirty="0"/>
              <a:t>Add Parameter</a:t>
            </a:r>
          </a:p>
          <a:p>
            <a:pPr marL="0" indent="0">
              <a:buNone/>
            </a:pPr>
            <a:r>
              <a:rPr lang="en-US" sz="2000" b="1" dirty="0"/>
              <a:t>Remove Parameter</a:t>
            </a:r>
          </a:p>
          <a:p>
            <a:pPr marL="0" indent="0">
              <a:buNone/>
            </a:pPr>
            <a:r>
              <a:rPr lang="en-US" sz="2000" b="1" dirty="0"/>
              <a:t>Rename Method</a:t>
            </a:r>
          </a:p>
          <a:p>
            <a:pPr marL="0" indent="0">
              <a:buNone/>
            </a:pPr>
            <a:r>
              <a:rPr lang="en-US" sz="2000" b="1" dirty="0"/>
              <a:t>Separate Query from Modifier</a:t>
            </a:r>
          </a:p>
          <a:p>
            <a:pPr marL="0" indent="0">
              <a:buNone/>
            </a:pPr>
            <a:r>
              <a:rPr lang="en-US" sz="2000" b="1" dirty="0"/>
              <a:t>Parameterize Method</a:t>
            </a:r>
          </a:p>
          <a:p>
            <a:pPr marL="0" indent="0">
              <a:buNone/>
            </a:pPr>
            <a:r>
              <a:rPr lang="en-US" sz="2000" b="1" dirty="0"/>
              <a:t>Introduce Parameter Object</a:t>
            </a:r>
          </a:p>
          <a:p>
            <a:pPr marL="0" indent="0">
              <a:buNone/>
            </a:pPr>
            <a:r>
              <a:rPr lang="en-US" sz="2000" b="1" dirty="0"/>
              <a:t>Preserve Whole </a:t>
            </a:r>
            <a:r>
              <a:rPr lang="en-US" sz="2000" b="1" dirty="0" smtClean="0"/>
              <a:t>Object</a:t>
            </a:r>
            <a:endParaRPr lang="en-US" sz="2000" b="1" dirty="0"/>
          </a:p>
        </p:txBody>
      </p:sp>
      <p:sp>
        <p:nvSpPr>
          <p:cNvPr id="3" name="Title 2"/>
          <p:cNvSpPr>
            <a:spLocks noGrp="1"/>
          </p:cNvSpPr>
          <p:nvPr>
            <p:ph type="title"/>
          </p:nvPr>
        </p:nvSpPr>
        <p:spPr/>
        <p:txBody>
          <a:bodyPr/>
          <a:lstStyle/>
          <a:p>
            <a:r>
              <a:rPr lang="en-IN" dirty="0" smtClean="0"/>
              <a:t>Refactoring Techniques</a:t>
            </a:r>
            <a:endParaRPr lang="en-IN" dirty="0"/>
          </a:p>
        </p:txBody>
      </p:sp>
      <p:pic>
        <p:nvPicPr>
          <p:cNvPr id="15362" name="Picture 2" descr="https://refactoring.guru/images/refactoring/content/catalog/simplifying-method-cal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124200"/>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3132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sz="2000" dirty="0"/>
              <a:t/>
            </a:r>
            <a:br>
              <a:rPr lang="en-IN" sz="2000" dirty="0"/>
            </a:br>
            <a:r>
              <a:rPr lang="en-US" sz="2000" b="1" dirty="0"/>
              <a:t>Remove Setting Method</a:t>
            </a:r>
          </a:p>
          <a:p>
            <a:pPr marL="0" indent="0">
              <a:buNone/>
            </a:pPr>
            <a:r>
              <a:rPr lang="en-US" sz="2000" b="1" dirty="0"/>
              <a:t>Replace Parameter with Explicit Methods</a:t>
            </a:r>
          </a:p>
          <a:p>
            <a:pPr marL="0" indent="0">
              <a:buNone/>
            </a:pPr>
            <a:r>
              <a:rPr lang="en-US" sz="2000" b="1" dirty="0"/>
              <a:t>Replace Parameter with Method Call</a:t>
            </a:r>
          </a:p>
          <a:p>
            <a:pPr marL="0" indent="0">
              <a:buNone/>
            </a:pPr>
            <a:r>
              <a:rPr lang="en-US" sz="2000" b="1" dirty="0"/>
              <a:t>Hide Method</a:t>
            </a:r>
          </a:p>
          <a:p>
            <a:pPr marL="0" indent="0">
              <a:buNone/>
            </a:pPr>
            <a:r>
              <a:rPr lang="en-US" sz="2000" b="1" dirty="0"/>
              <a:t>Replace Constructor with Factory Method</a:t>
            </a:r>
          </a:p>
          <a:p>
            <a:pPr marL="0" indent="0">
              <a:buNone/>
            </a:pPr>
            <a:r>
              <a:rPr lang="en-US" sz="2000" b="1" dirty="0"/>
              <a:t>Replace Error Code with Exception</a:t>
            </a:r>
          </a:p>
          <a:p>
            <a:pPr marL="0" indent="0">
              <a:buNone/>
            </a:pPr>
            <a:r>
              <a:rPr lang="en-US" sz="2000" b="1" dirty="0"/>
              <a:t>Replace Exception with Test</a:t>
            </a:r>
            <a:endParaRPr lang="en-US" sz="2000" dirty="0"/>
          </a:p>
        </p:txBody>
      </p:sp>
      <p:sp>
        <p:nvSpPr>
          <p:cNvPr id="3" name="Title 2"/>
          <p:cNvSpPr>
            <a:spLocks noGrp="1"/>
          </p:cNvSpPr>
          <p:nvPr>
            <p:ph type="title"/>
          </p:nvPr>
        </p:nvSpPr>
        <p:spPr/>
        <p:txBody>
          <a:bodyPr/>
          <a:lstStyle/>
          <a:p>
            <a:r>
              <a:rPr lang="en-IN" dirty="0" smtClean="0"/>
              <a:t>Refactoring Techniques</a:t>
            </a:r>
            <a:endParaRPr lang="en-IN" dirty="0"/>
          </a:p>
        </p:txBody>
      </p:sp>
      <p:pic>
        <p:nvPicPr>
          <p:cNvPr id="14338" name="Picture 2" descr="https://refactoring.guru/images/refactoring/content/catalog/simplifying-method-cal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981200"/>
            <a:ext cx="16764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3104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sz="2000" b="1" dirty="0" smtClean="0"/>
              <a:t>Dealing </a:t>
            </a:r>
            <a:r>
              <a:rPr lang="en-US" sz="2000" b="1" dirty="0"/>
              <a:t>with Generalization</a:t>
            </a:r>
          </a:p>
          <a:p>
            <a:pPr marL="0" indent="0">
              <a:buNone/>
            </a:pPr>
            <a:r>
              <a:rPr lang="en-US" sz="2000" b="1" dirty="0"/>
              <a:t>Abstraction has its own group of refactoring techniques, primarily associated with moving functionality along the class inheritance hierarchy, creating new classes and interfaces, and replacing inheritance with delegation and vice versa.</a:t>
            </a:r>
          </a:p>
          <a:p>
            <a:pPr marL="0" indent="0">
              <a:buNone/>
            </a:pPr>
            <a:endParaRPr lang="en-US" sz="2000" b="1" dirty="0"/>
          </a:p>
          <a:p>
            <a:pPr marL="0" indent="0">
              <a:buNone/>
            </a:pPr>
            <a:r>
              <a:rPr lang="en-US" sz="2000" b="1" dirty="0"/>
              <a:t>Pull Up Field</a:t>
            </a:r>
          </a:p>
          <a:p>
            <a:pPr marL="0" indent="0">
              <a:buNone/>
            </a:pPr>
            <a:r>
              <a:rPr lang="en-US" sz="2000" b="1" dirty="0"/>
              <a:t>Pull Up Method</a:t>
            </a:r>
          </a:p>
          <a:p>
            <a:pPr marL="0" indent="0">
              <a:buNone/>
            </a:pPr>
            <a:r>
              <a:rPr lang="en-US" sz="2000" b="1" dirty="0"/>
              <a:t>Pull Up Constructor Body</a:t>
            </a:r>
          </a:p>
          <a:p>
            <a:pPr marL="0" indent="0">
              <a:buNone/>
            </a:pPr>
            <a:r>
              <a:rPr lang="en-US" sz="2000" b="1" dirty="0"/>
              <a:t>Push Down Field</a:t>
            </a:r>
          </a:p>
          <a:p>
            <a:pPr marL="0" indent="0">
              <a:buNone/>
            </a:pPr>
            <a:r>
              <a:rPr lang="en-US" sz="2000" b="1" dirty="0"/>
              <a:t>Push Down </a:t>
            </a:r>
            <a:r>
              <a:rPr lang="en-US" sz="2000" b="1" dirty="0" smtClean="0"/>
              <a:t>Method</a:t>
            </a:r>
            <a:endParaRPr lang="en-US" sz="2000" b="1" dirty="0"/>
          </a:p>
        </p:txBody>
      </p:sp>
      <p:sp>
        <p:nvSpPr>
          <p:cNvPr id="3" name="Title 2"/>
          <p:cNvSpPr>
            <a:spLocks noGrp="1"/>
          </p:cNvSpPr>
          <p:nvPr>
            <p:ph type="title"/>
          </p:nvPr>
        </p:nvSpPr>
        <p:spPr/>
        <p:txBody>
          <a:bodyPr/>
          <a:lstStyle/>
          <a:p>
            <a:r>
              <a:rPr lang="en-IN" dirty="0" smtClean="0"/>
              <a:t>Refactoring Techniques</a:t>
            </a:r>
            <a:endParaRPr lang="en-IN" dirty="0"/>
          </a:p>
        </p:txBody>
      </p:sp>
      <p:pic>
        <p:nvPicPr>
          <p:cNvPr id="17410" name="Picture 2" descr="https://refactoring.guru/images/refactoring/content/catalog/dealing-with-generaliz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574482"/>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277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dirty="0"/>
              <a:t>The Pattern </a:t>
            </a:r>
            <a:r>
              <a:rPr lang="en-IN" dirty="0" smtClean="0"/>
              <a:t>for successful applications</a:t>
            </a:r>
          </a:p>
          <a:p>
            <a:r>
              <a:rPr lang="en-US" dirty="0"/>
              <a:t>John Lennon once wrote, “There are no problems, only solutions.” </a:t>
            </a:r>
            <a:endParaRPr lang="en-US" dirty="0" smtClean="0"/>
          </a:p>
          <a:p>
            <a:r>
              <a:rPr lang="en-US" dirty="0"/>
              <a:t>Now, Mr. Lennon </a:t>
            </a:r>
            <a:r>
              <a:rPr lang="en-US" dirty="0" smtClean="0"/>
              <a:t>did </a:t>
            </a:r>
            <a:r>
              <a:rPr lang="en-US" dirty="0"/>
              <a:t>much in the way of ASP.NET programming; </a:t>
            </a:r>
            <a:endParaRPr lang="en-US" dirty="0" smtClean="0"/>
          </a:p>
          <a:p>
            <a:r>
              <a:rPr lang="en-US" dirty="0" smtClean="0"/>
              <a:t>Still </a:t>
            </a:r>
            <a:r>
              <a:rPr lang="en-US" dirty="0"/>
              <a:t>what he said is </a:t>
            </a:r>
            <a:r>
              <a:rPr lang="en-US" dirty="0" smtClean="0"/>
              <a:t>extremely relevant </a:t>
            </a:r>
            <a:r>
              <a:rPr lang="en-US" dirty="0"/>
              <a:t>in the realm of software development and probably </a:t>
            </a:r>
            <a:r>
              <a:rPr lang="en-US" dirty="0" smtClean="0"/>
              <a:t>humanity.</a:t>
            </a:r>
          </a:p>
          <a:p>
            <a:r>
              <a:rPr lang="en-US" dirty="0" smtClean="0"/>
              <a:t>The job </a:t>
            </a:r>
            <a:r>
              <a:rPr lang="en-US" dirty="0"/>
              <a:t>as software developers involves solving problems — problems that other </a:t>
            </a:r>
            <a:r>
              <a:rPr lang="en-US" dirty="0" smtClean="0"/>
              <a:t>developers have </a:t>
            </a:r>
            <a:r>
              <a:rPr lang="en-US" dirty="0"/>
              <a:t>had to solve countless </a:t>
            </a:r>
            <a:r>
              <a:rPr lang="en-US" dirty="0" smtClean="0"/>
              <a:t>times.</a:t>
            </a:r>
            <a:endParaRPr lang="en-IN" dirty="0"/>
          </a:p>
        </p:txBody>
      </p:sp>
      <p:sp>
        <p:nvSpPr>
          <p:cNvPr id="3" name="Title 2"/>
          <p:cNvSpPr>
            <a:spLocks noGrp="1"/>
          </p:cNvSpPr>
          <p:nvPr>
            <p:ph type="title"/>
          </p:nvPr>
        </p:nvSpPr>
        <p:spPr/>
        <p:txBody>
          <a:bodyPr/>
          <a:lstStyle/>
          <a:p>
            <a:r>
              <a:rPr lang="en-IN" dirty="0" smtClean="0"/>
              <a:t>Introduction to Patterns</a:t>
            </a:r>
            <a:endParaRPr lang="en-IN" dirty="0"/>
          </a:p>
        </p:txBody>
      </p:sp>
    </p:spTree>
    <p:extLst>
      <p:ext uri="{BB962C8B-B14F-4D97-AF65-F5344CB8AC3E}">
        <p14:creationId xmlns:p14="http://schemas.microsoft.com/office/powerpoint/2010/main" val="40282040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sz="2000" b="1" dirty="0"/>
              <a:t>Extract Subclass</a:t>
            </a:r>
          </a:p>
          <a:p>
            <a:pPr marL="0" indent="0">
              <a:buNone/>
            </a:pPr>
            <a:r>
              <a:rPr lang="en-US" sz="2000" b="1" dirty="0"/>
              <a:t>Extract Superclass</a:t>
            </a:r>
          </a:p>
          <a:p>
            <a:pPr marL="0" indent="0">
              <a:buNone/>
            </a:pPr>
            <a:r>
              <a:rPr lang="en-US" sz="2000" b="1" dirty="0"/>
              <a:t>Extract Interface</a:t>
            </a:r>
          </a:p>
          <a:p>
            <a:pPr marL="0" indent="0">
              <a:buNone/>
            </a:pPr>
            <a:r>
              <a:rPr lang="en-US" sz="2000" b="1" dirty="0"/>
              <a:t>Collapse Hierarchy</a:t>
            </a:r>
          </a:p>
          <a:p>
            <a:pPr marL="0" indent="0">
              <a:buNone/>
            </a:pPr>
            <a:r>
              <a:rPr lang="en-US" sz="2000" b="1" dirty="0"/>
              <a:t>Form Template Method</a:t>
            </a:r>
          </a:p>
          <a:p>
            <a:pPr marL="0" indent="0">
              <a:buNone/>
            </a:pPr>
            <a:r>
              <a:rPr lang="en-US" sz="2000" b="1" dirty="0"/>
              <a:t>Replace Inheritance with Delegation</a:t>
            </a:r>
          </a:p>
          <a:p>
            <a:pPr marL="0" indent="0">
              <a:buNone/>
            </a:pPr>
            <a:r>
              <a:rPr lang="en-US" sz="2000" b="1" dirty="0"/>
              <a:t>Replace Delegation with Inheritance</a:t>
            </a:r>
            <a:endParaRPr lang="en-US" sz="2000" dirty="0"/>
          </a:p>
        </p:txBody>
      </p:sp>
      <p:sp>
        <p:nvSpPr>
          <p:cNvPr id="3" name="Title 2"/>
          <p:cNvSpPr>
            <a:spLocks noGrp="1"/>
          </p:cNvSpPr>
          <p:nvPr>
            <p:ph type="title"/>
          </p:nvPr>
        </p:nvSpPr>
        <p:spPr/>
        <p:txBody>
          <a:bodyPr/>
          <a:lstStyle/>
          <a:p>
            <a:r>
              <a:rPr lang="en-IN" dirty="0" smtClean="0"/>
              <a:t>Refactoring Techniques</a:t>
            </a:r>
            <a:endParaRPr lang="en-IN" dirty="0"/>
          </a:p>
        </p:txBody>
      </p:sp>
      <p:pic>
        <p:nvPicPr>
          <p:cNvPr id="16386" name="Picture 2" descr="https://refactoring.guru/images/refactoring/content/catalog/dealing-with-generaliz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981200"/>
            <a:ext cx="1524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1382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MVC Pattern</a:t>
            </a:r>
          </a:p>
          <a:p>
            <a:pPr fontAlgn="t"/>
            <a:r>
              <a:rPr lang="en-US" dirty="0"/>
              <a:t>MVC stands for Model-View-Controller. It is a software design pattern which was introduced in 1970s</a:t>
            </a:r>
            <a:r>
              <a:rPr lang="en-US" dirty="0" smtClean="0"/>
              <a:t>.</a:t>
            </a:r>
          </a:p>
          <a:p>
            <a:pPr fontAlgn="t"/>
            <a:r>
              <a:rPr lang="en-US" dirty="0" smtClean="0"/>
              <a:t> </a:t>
            </a:r>
            <a:r>
              <a:rPr lang="en-US" dirty="0"/>
              <a:t>Also, MVC pattern forces a separation of concerns, it means domain model and controller logic are decoupled from user interface (view). </a:t>
            </a:r>
            <a:endParaRPr lang="en-US" dirty="0" smtClean="0"/>
          </a:p>
          <a:p>
            <a:pPr fontAlgn="t"/>
            <a:r>
              <a:rPr lang="en-US" dirty="0" smtClean="0"/>
              <a:t>As </a:t>
            </a:r>
            <a:r>
              <a:rPr lang="en-US" dirty="0"/>
              <a:t>a result maintenance and testing of the application become simpler and easier.</a:t>
            </a:r>
          </a:p>
          <a:p>
            <a:pPr fontAlgn="t"/>
            <a:r>
              <a:rPr lang="en-US" dirty="0"/>
              <a:t>MVC design pattern splits an application into three main aspects: Model, View and Controller</a:t>
            </a:r>
          </a:p>
          <a:p>
            <a:endParaRPr lang="en-IN" dirty="0"/>
          </a:p>
        </p:txBody>
      </p:sp>
      <p:sp>
        <p:nvSpPr>
          <p:cNvPr id="3" name="Title 2"/>
          <p:cNvSpPr>
            <a:spLocks noGrp="1"/>
          </p:cNvSpPr>
          <p:nvPr>
            <p:ph type="title"/>
          </p:nvPr>
        </p:nvSpPr>
        <p:spPr/>
        <p:txBody>
          <a:bodyPr/>
          <a:lstStyle/>
          <a:p>
            <a:r>
              <a:rPr lang="en-IN" i="1" dirty="0"/>
              <a:t>MVC, MVP and MVVM</a:t>
            </a:r>
            <a:br>
              <a:rPr lang="en-IN" i="1" dirty="0"/>
            </a:br>
            <a:endParaRPr lang="en-IN" dirty="0"/>
          </a:p>
        </p:txBody>
      </p:sp>
    </p:spTree>
    <p:extLst>
      <p:ext uri="{BB962C8B-B14F-4D97-AF65-F5344CB8AC3E}">
        <p14:creationId xmlns:p14="http://schemas.microsoft.com/office/powerpoint/2010/main" val="32396527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i="1" dirty="0"/>
              <a:t>MVC, MVP and MVVM</a:t>
            </a:r>
            <a:br>
              <a:rPr lang="en-IN" i="1" dirty="0"/>
            </a:br>
            <a:endParaRPr lang="en-IN" dirty="0"/>
          </a:p>
        </p:txBody>
      </p:sp>
      <p:pic>
        <p:nvPicPr>
          <p:cNvPr id="29698" name="Picture 2" descr="https://dotnettricks.blob.core.windows.net/img/designpatterns/mvcpatter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81200"/>
            <a:ext cx="7044208" cy="3581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20228" y="1334869"/>
            <a:ext cx="7994551" cy="646331"/>
          </a:xfrm>
          <a:prstGeom prst="rect">
            <a:avLst/>
          </a:prstGeom>
        </p:spPr>
        <p:txBody>
          <a:bodyPr wrap="square">
            <a:spAutoFit/>
          </a:bodyPr>
          <a:lstStyle/>
          <a:p>
            <a:r>
              <a:rPr lang="en-US" dirty="0">
                <a:solidFill>
                  <a:srgbClr val="161616"/>
                </a:solidFill>
                <a:latin typeface="Segoe UI" panose="020B0502040204020203" pitchFamily="34" charset="0"/>
              </a:rPr>
              <a:t>Today, this pattern is used by many popular framework like as Ruby on Rails, Spring Framework, Apple iOS Development and ASP.NET MVC.</a:t>
            </a:r>
            <a:endParaRPr lang="en-IN" dirty="0"/>
          </a:p>
        </p:txBody>
      </p:sp>
    </p:spTree>
    <p:extLst>
      <p:ext uri="{BB962C8B-B14F-4D97-AF65-F5344CB8AC3E}">
        <p14:creationId xmlns:p14="http://schemas.microsoft.com/office/powerpoint/2010/main" val="2274714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276475"/>
          </a:xfrm>
        </p:spPr>
        <p:txBody>
          <a:bodyPr/>
          <a:lstStyle/>
          <a:p>
            <a:pPr marL="0" indent="0">
              <a:buNone/>
            </a:pPr>
            <a:r>
              <a:rPr lang="en-US" dirty="0"/>
              <a:t>MVP pattern</a:t>
            </a:r>
          </a:p>
          <a:p>
            <a:pPr fontAlgn="t"/>
            <a:r>
              <a:rPr lang="en-US" dirty="0"/>
              <a:t>This pattern is similar to MVC pattern in which controller has been replaced by the presenter. This design pattern splits an application into three main aspects: Model, View and Presenter.</a:t>
            </a:r>
          </a:p>
          <a:p>
            <a:endParaRPr lang="en-IN" dirty="0"/>
          </a:p>
        </p:txBody>
      </p:sp>
      <p:sp>
        <p:nvSpPr>
          <p:cNvPr id="3" name="Title 2"/>
          <p:cNvSpPr>
            <a:spLocks noGrp="1"/>
          </p:cNvSpPr>
          <p:nvPr>
            <p:ph type="title"/>
          </p:nvPr>
        </p:nvSpPr>
        <p:spPr/>
        <p:txBody>
          <a:bodyPr/>
          <a:lstStyle/>
          <a:p>
            <a:r>
              <a:rPr lang="en-IN" i="1" dirty="0"/>
              <a:t>MVC, MVP and MVVM</a:t>
            </a:r>
            <a:br>
              <a:rPr lang="en-IN" i="1" dirty="0"/>
            </a:br>
            <a:endParaRPr lang="en-IN" dirty="0"/>
          </a:p>
        </p:txBody>
      </p:sp>
      <p:pic>
        <p:nvPicPr>
          <p:cNvPr id="30722" name="Picture 2" descr="https://dotnettricks.blob.core.windows.net/img/designpatterns/mvppatter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827" y="3657600"/>
            <a:ext cx="5781675" cy="25336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6906" y="4343400"/>
            <a:ext cx="8991600" cy="923330"/>
          </a:xfrm>
          <a:prstGeom prst="rect">
            <a:avLst/>
          </a:prstGeom>
        </p:spPr>
        <p:txBody>
          <a:bodyPr wrap="square">
            <a:spAutoFit/>
          </a:bodyPr>
          <a:lstStyle/>
          <a:p>
            <a:r>
              <a:rPr lang="en-US" dirty="0">
                <a:solidFill>
                  <a:srgbClr val="FF0000"/>
                </a:solidFill>
                <a:latin typeface="Segoe UI" panose="020B0502040204020203" pitchFamily="34" charset="0"/>
              </a:rPr>
              <a:t>This pattern is commonly used with ASP.NET Web Forms applications which require to create automated unit tests for their code-behind pages. This is also used with windows forms.</a:t>
            </a:r>
            <a:endParaRPr lang="en-IN" dirty="0">
              <a:solidFill>
                <a:srgbClr val="FF0000"/>
              </a:solidFill>
            </a:endParaRPr>
          </a:p>
        </p:txBody>
      </p:sp>
    </p:spTree>
    <p:extLst>
      <p:ext uri="{BB962C8B-B14F-4D97-AF65-F5344CB8AC3E}">
        <p14:creationId xmlns:p14="http://schemas.microsoft.com/office/powerpoint/2010/main" val="27943861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82601" y="1752600"/>
            <a:ext cx="8228012" cy="3876675"/>
          </a:xfrm>
        </p:spPr>
        <p:txBody>
          <a:bodyPr>
            <a:normAutofit fontScale="92500" lnSpcReduction="20000"/>
          </a:bodyPr>
          <a:lstStyle/>
          <a:p>
            <a:pPr marL="0" indent="0">
              <a:buNone/>
            </a:pPr>
            <a:r>
              <a:rPr lang="en-US" dirty="0"/>
              <a:t>Presenter</a:t>
            </a:r>
          </a:p>
          <a:p>
            <a:pPr fontAlgn="t"/>
            <a:r>
              <a:rPr lang="en-US" dirty="0"/>
              <a:t>The Presenter is responsible for handling all UI events on behalf of the view. </a:t>
            </a:r>
            <a:endParaRPr lang="en-US" dirty="0" smtClean="0"/>
          </a:p>
          <a:p>
            <a:pPr fontAlgn="t"/>
            <a:r>
              <a:rPr lang="en-US" dirty="0" smtClean="0"/>
              <a:t>This </a:t>
            </a:r>
            <a:r>
              <a:rPr lang="en-US" dirty="0"/>
              <a:t>receive input from users via the View, then process the user's data with the help of Model and passing the results back to the View</a:t>
            </a:r>
            <a:r>
              <a:rPr lang="en-US" dirty="0" smtClean="0"/>
              <a:t>.</a:t>
            </a:r>
          </a:p>
          <a:p>
            <a:pPr fontAlgn="t"/>
            <a:r>
              <a:rPr lang="en-US" dirty="0" smtClean="0"/>
              <a:t>Unlike </a:t>
            </a:r>
            <a:r>
              <a:rPr lang="en-US" dirty="0"/>
              <a:t>view and controller, view and presenter are completely decoupled from each other’s and communicate to each other’s by an interface.</a:t>
            </a:r>
          </a:p>
          <a:p>
            <a:pPr fontAlgn="t"/>
            <a:r>
              <a:rPr lang="en-US" dirty="0"/>
              <a:t>Also, presenter does not manage the incoming request traffic as controller.</a:t>
            </a:r>
          </a:p>
          <a:p>
            <a:endParaRPr lang="en-IN" dirty="0"/>
          </a:p>
        </p:txBody>
      </p:sp>
      <p:sp>
        <p:nvSpPr>
          <p:cNvPr id="3" name="Title 2"/>
          <p:cNvSpPr>
            <a:spLocks noGrp="1"/>
          </p:cNvSpPr>
          <p:nvPr>
            <p:ph type="title"/>
          </p:nvPr>
        </p:nvSpPr>
        <p:spPr/>
        <p:txBody>
          <a:bodyPr/>
          <a:lstStyle/>
          <a:p>
            <a:r>
              <a:rPr lang="en-IN" i="1" dirty="0"/>
              <a:t>MVC, MVP and MVVM</a:t>
            </a:r>
            <a:br>
              <a:rPr lang="en-IN" i="1" dirty="0"/>
            </a:br>
            <a:endParaRPr lang="en-IN" dirty="0"/>
          </a:p>
        </p:txBody>
      </p:sp>
    </p:spTree>
    <p:extLst>
      <p:ext uri="{BB962C8B-B14F-4D97-AF65-F5344CB8AC3E}">
        <p14:creationId xmlns:p14="http://schemas.microsoft.com/office/powerpoint/2010/main" val="3607637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82601" y="1752600"/>
            <a:ext cx="8228012" cy="3876675"/>
          </a:xfrm>
        </p:spPr>
        <p:txBody>
          <a:bodyPr>
            <a:normAutofit fontScale="92500" lnSpcReduction="10000"/>
          </a:bodyPr>
          <a:lstStyle/>
          <a:p>
            <a:pPr marL="0" indent="0">
              <a:buNone/>
            </a:pPr>
            <a:r>
              <a:rPr lang="en-US" dirty="0"/>
              <a:t>Key Points about MVP Pattern:</a:t>
            </a:r>
          </a:p>
          <a:p>
            <a:pPr fontAlgn="t"/>
            <a:r>
              <a:rPr lang="en-US" dirty="0"/>
              <a:t>User interacts with the View.</a:t>
            </a:r>
          </a:p>
          <a:p>
            <a:pPr fontAlgn="t"/>
            <a:r>
              <a:rPr lang="en-US" dirty="0"/>
              <a:t>There is one-to-one relationship between View and Presenter means one View is mapped to only one Presenter.</a:t>
            </a:r>
          </a:p>
          <a:p>
            <a:pPr fontAlgn="t"/>
            <a:r>
              <a:rPr lang="en-US" dirty="0"/>
              <a:t>View has a reference to Presenter but View has not reference to Model.</a:t>
            </a:r>
          </a:p>
          <a:p>
            <a:pPr fontAlgn="t"/>
            <a:r>
              <a:rPr lang="en-US" dirty="0"/>
              <a:t>Provides two way communication between View and Presenter.</a:t>
            </a:r>
          </a:p>
          <a:p>
            <a:endParaRPr lang="en-IN" dirty="0"/>
          </a:p>
        </p:txBody>
      </p:sp>
      <p:sp>
        <p:nvSpPr>
          <p:cNvPr id="3" name="Title 2"/>
          <p:cNvSpPr>
            <a:spLocks noGrp="1"/>
          </p:cNvSpPr>
          <p:nvPr>
            <p:ph type="title"/>
          </p:nvPr>
        </p:nvSpPr>
        <p:spPr/>
        <p:txBody>
          <a:bodyPr/>
          <a:lstStyle/>
          <a:p>
            <a:r>
              <a:rPr lang="en-IN" i="1" dirty="0"/>
              <a:t>MVC, MVP and MVVM</a:t>
            </a:r>
            <a:br>
              <a:rPr lang="en-IN" i="1" dirty="0"/>
            </a:br>
            <a:endParaRPr lang="en-IN" dirty="0"/>
          </a:p>
        </p:txBody>
      </p:sp>
    </p:spTree>
    <p:extLst>
      <p:ext uri="{BB962C8B-B14F-4D97-AF65-F5344CB8AC3E}">
        <p14:creationId xmlns:p14="http://schemas.microsoft.com/office/powerpoint/2010/main" val="4286002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82601" y="1752600"/>
            <a:ext cx="8228012" cy="3876675"/>
          </a:xfrm>
        </p:spPr>
        <p:txBody>
          <a:bodyPr>
            <a:normAutofit/>
          </a:bodyPr>
          <a:lstStyle/>
          <a:p>
            <a:pPr marL="0" indent="0">
              <a:buNone/>
            </a:pPr>
            <a:r>
              <a:rPr lang="en-IN" dirty="0"/>
              <a:t>MVVM pattern</a:t>
            </a:r>
          </a:p>
          <a:p>
            <a:r>
              <a:rPr lang="en-US" dirty="0"/>
              <a:t>MVVM stands for Model-View-View Model. This pattern supports two-way data binding between view and View model</a:t>
            </a:r>
            <a:r>
              <a:rPr lang="en-US" dirty="0" smtClean="0"/>
              <a:t>.</a:t>
            </a:r>
          </a:p>
          <a:p>
            <a:r>
              <a:rPr lang="en-US" dirty="0" smtClean="0"/>
              <a:t>This </a:t>
            </a:r>
            <a:r>
              <a:rPr lang="en-US" dirty="0"/>
              <a:t>enables automatic propagation of changes, within the state of view model to the View</a:t>
            </a:r>
            <a:r>
              <a:rPr lang="en-US" dirty="0" smtClean="0"/>
              <a:t>.</a:t>
            </a:r>
          </a:p>
          <a:p>
            <a:r>
              <a:rPr lang="en-US" dirty="0" smtClean="0"/>
              <a:t>Typically</a:t>
            </a:r>
            <a:r>
              <a:rPr lang="en-US" dirty="0"/>
              <a:t>, the view model uses the observer pattern to notify changes in the view model to model.</a:t>
            </a:r>
            <a:endParaRPr lang="en-IN" dirty="0"/>
          </a:p>
        </p:txBody>
      </p:sp>
      <p:sp>
        <p:nvSpPr>
          <p:cNvPr id="3" name="Title 2"/>
          <p:cNvSpPr>
            <a:spLocks noGrp="1"/>
          </p:cNvSpPr>
          <p:nvPr>
            <p:ph type="title"/>
          </p:nvPr>
        </p:nvSpPr>
        <p:spPr/>
        <p:txBody>
          <a:bodyPr/>
          <a:lstStyle/>
          <a:p>
            <a:r>
              <a:rPr lang="en-IN" i="1" dirty="0"/>
              <a:t>MVC, MVP and MVVM</a:t>
            </a:r>
            <a:br>
              <a:rPr lang="en-IN" i="1" dirty="0"/>
            </a:br>
            <a:endParaRPr lang="en-IN" dirty="0"/>
          </a:p>
        </p:txBody>
      </p:sp>
    </p:spTree>
    <p:extLst>
      <p:ext uri="{BB962C8B-B14F-4D97-AF65-F5344CB8AC3E}">
        <p14:creationId xmlns:p14="http://schemas.microsoft.com/office/powerpoint/2010/main" val="278797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i="1" dirty="0"/>
              <a:t>MVC, MVP and MVVM</a:t>
            </a:r>
            <a:br>
              <a:rPr lang="en-IN" i="1" dirty="0"/>
            </a:br>
            <a:endParaRPr lang="en-IN" dirty="0"/>
          </a:p>
        </p:txBody>
      </p:sp>
      <p:pic>
        <p:nvPicPr>
          <p:cNvPr id="31746" name="Picture 2" descr="https://dotnettricks.blob.core.windows.net/img/designpatterns/mvvmpatter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637" y="2286000"/>
            <a:ext cx="6850056"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0" y="4953000"/>
            <a:ext cx="7620000" cy="1477328"/>
          </a:xfrm>
          <a:prstGeom prst="rect">
            <a:avLst/>
          </a:prstGeom>
        </p:spPr>
        <p:txBody>
          <a:bodyPr wrap="square">
            <a:spAutoFit/>
          </a:bodyPr>
          <a:lstStyle/>
          <a:p>
            <a:pPr algn="just"/>
            <a:r>
              <a:rPr lang="en-US" dirty="0">
                <a:solidFill>
                  <a:srgbClr val="363636"/>
                </a:solidFill>
                <a:latin typeface="Helvetica Neue"/>
              </a:rPr>
              <a:t>View Model</a:t>
            </a:r>
          </a:p>
          <a:p>
            <a:pPr algn="just" fontAlgn="t"/>
            <a:r>
              <a:rPr lang="en-US" dirty="0">
                <a:solidFill>
                  <a:srgbClr val="161616"/>
                </a:solidFill>
                <a:latin typeface="Segoe UI" panose="020B0502040204020203" pitchFamily="34" charset="0"/>
              </a:rPr>
              <a:t>The View Model is responsible for exposing methods, commands, and other properties that helps to maintain the state of the view, manipulate the model as the result of actions on the view, and trigger events in the view itself</a:t>
            </a:r>
            <a:endParaRPr lang="en-US" b="0" i="0" dirty="0">
              <a:solidFill>
                <a:srgbClr val="161616"/>
              </a:solidFill>
              <a:effectLst/>
              <a:latin typeface="Segoe UI" panose="020B0502040204020203" pitchFamily="34" charset="0"/>
            </a:endParaRPr>
          </a:p>
        </p:txBody>
      </p:sp>
    </p:spTree>
    <p:extLst>
      <p:ext uri="{BB962C8B-B14F-4D97-AF65-F5344CB8AC3E}">
        <p14:creationId xmlns:p14="http://schemas.microsoft.com/office/powerpoint/2010/main" val="1754994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Key Points about MVVM Pattern:</a:t>
            </a:r>
          </a:p>
          <a:p>
            <a:pPr fontAlgn="t"/>
            <a:r>
              <a:rPr lang="en-US" dirty="0"/>
              <a:t>User interacts with the View.</a:t>
            </a:r>
          </a:p>
          <a:p>
            <a:pPr fontAlgn="t"/>
            <a:r>
              <a:rPr lang="en-US" dirty="0"/>
              <a:t>There is many-to-one relationship between View and </a:t>
            </a:r>
            <a:r>
              <a:rPr lang="en-US" dirty="0" err="1"/>
              <a:t>ViewModel</a:t>
            </a:r>
            <a:r>
              <a:rPr lang="en-US" dirty="0"/>
              <a:t> means many View can be mapped to one </a:t>
            </a:r>
            <a:r>
              <a:rPr lang="en-US" dirty="0" err="1"/>
              <a:t>ViewModel</a:t>
            </a:r>
            <a:r>
              <a:rPr lang="en-US" dirty="0"/>
              <a:t>.</a:t>
            </a:r>
          </a:p>
          <a:p>
            <a:pPr fontAlgn="t"/>
            <a:r>
              <a:rPr lang="en-US" dirty="0"/>
              <a:t>View has a reference to </a:t>
            </a:r>
            <a:r>
              <a:rPr lang="en-US" dirty="0" err="1"/>
              <a:t>ViewModel</a:t>
            </a:r>
            <a:r>
              <a:rPr lang="en-US" dirty="0"/>
              <a:t> but View Model has no information about the View.</a:t>
            </a:r>
          </a:p>
          <a:p>
            <a:pPr fontAlgn="t"/>
            <a:r>
              <a:rPr lang="en-US" dirty="0"/>
              <a:t>Supports two-way data binding between View and </a:t>
            </a:r>
            <a:r>
              <a:rPr lang="en-US" dirty="0" err="1"/>
              <a:t>ViewModel</a:t>
            </a:r>
            <a:r>
              <a:rPr lang="en-US" dirty="0"/>
              <a:t>.</a:t>
            </a:r>
          </a:p>
          <a:p>
            <a:endParaRPr lang="en-IN" dirty="0"/>
          </a:p>
        </p:txBody>
      </p:sp>
      <p:sp>
        <p:nvSpPr>
          <p:cNvPr id="3" name="Title 2"/>
          <p:cNvSpPr>
            <a:spLocks noGrp="1"/>
          </p:cNvSpPr>
          <p:nvPr>
            <p:ph type="title"/>
          </p:nvPr>
        </p:nvSpPr>
        <p:spPr/>
        <p:txBody>
          <a:bodyPr/>
          <a:lstStyle/>
          <a:p>
            <a:r>
              <a:rPr lang="en-IN" i="1" dirty="0"/>
              <a:t>MVC, MVP and MVVM</a:t>
            </a:r>
            <a:br>
              <a:rPr lang="en-IN" i="1" dirty="0"/>
            </a:br>
            <a:endParaRPr lang="en-IN" dirty="0"/>
          </a:p>
        </p:txBody>
      </p:sp>
    </p:spTree>
    <p:extLst>
      <p:ext uri="{BB962C8B-B14F-4D97-AF65-F5344CB8AC3E}">
        <p14:creationId xmlns:p14="http://schemas.microsoft.com/office/powerpoint/2010/main" val="20182271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MVCMV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547939"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486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Throughout the </a:t>
            </a:r>
            <a:r>
              <a:rPr lang="en-IN" dirty="0" smtClean="0"/>
              <a:t>lifetime </a:t>
            </a:r>
            <a:r>
              <a:rPr lang="en-US" dirty="0" smtClean="0"/>
              <a:t>of </a:t>
            </a:r>
            <a:r>
              <a:rPr lang="en-US" dirty="0"/>
              <a:t>object-oriented programming, a number of patterns, principles, and best practices have </a:t>
            </a:r>
            <a:r>
              <a:rPr lang="en-US" dirty="0" smtClean="0"/>
              <a:t>been discovered</a:t>
            </a:r>
            <a:r>
              <a:rPr lang="en-US" dirty="0"/>
              <a:t>, named, and catalogued</a:t>
            </a:r>
            <a:r>
              <a:rPr lang="en-US" dirty="0" smtClean="0"/>
              <a:t>.</a:t>
            </a:r>
          </a:p>
          <a:p>
            <a:r>
              <a:rPr lang="en-US" dirty="0" smtClean="0"/>
              <a:t>With </a:t>
            </a:r>
            <a:r>
              <a:rPr lang="en-US" dirty="0"/>
              <a:t>knowledge of these patterns and a common </a:t>
            </a:r>
            <a:r>
              <a:rPr lang="en-US" dirty="0" smtClean="0"/>
              <a:t>solution vocabulary</a:t>
            </a:r>
            <a:r>
              <a:rPr lang="en-US" dirty="0"/>
              <a:t>, </a:t>
            </a:r>
            <a:r>
              <a:rPr lang="en-US" dirty="0" smtClean="0"/>
              <a:t>we </a:t>
            </a:r>
            <a:r>
              <a:rPr lang="en-US" dirty="0"/>
              <a:t>can begin to break down complex problems, encapsulate what varies, </a:t>
            </a:r>
            <a:r>
              <a:rPr lang="en-US" dirty="0" smtClean="0"/>
              <a:t>and develop </a:t>
            </a:r>
            <a:r>
              <a:rPr lang="en-US" dirty="0"/>
              <a:t>applications in a uniformed way with tried and trusted solutions.</a:t>
            </a:r>
            <a:endParaRPr lang="en-IN" dirty="0"/>
          </a:p>
        </p:txBody>
      </p:sp>
      <p:sp>
        <p:nvSpPr>
          <p:cNvPr id="3" name="Title 2"/>
          <p:cNvSpPr>
            <a:spLocks noGrp="1"/>
          </p:cNvSpPr>
          <p:nvPr>
            <p:ph type="title"/>
          </p:nvPr>
        </p:nvSpPr>
        <p:spPr/>
        <p:txBody>
          <a:bodyPr/>
          <a:lstStyle/>
          <a:p>
            <a:r>
              <a:rPr lang="en-IN" dirty="0" smtClean="0"/>
              <a:t>Introduction to Patterns</a:t>
            </a:r>
            <a:endParaRPr lang="en-IN" dirty="0"/>
          </a:p>
        </p:txBody>
      </p:sp>
    </p:spTree>
    <p:extLst>
      <p:ext uri="{BB962C8B-B14F-4D97-AF65-F5344CB8AC3E}">
        <p14:creationId xmlns:p14="http://schemas.microsoft.com/office/powerpoint/2010/main" val="21716923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9179520" cy="516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7649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327142"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2050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P.NET C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7798783" cy="4724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124200" y="439948"/>
            <a:ext cx="3398110" cy="523220"/>
          </a:xfrm>
          <a:prstGeom prst="rect">
            <a:avLst/>
          </a:prstGeom>
          <a:noFill/>
        </p:spPr>
        <p:txBody>
          <a:bodyPr wrap="none" rtlCol="0">
            <a:spAutoFit/>
          </a:bodyPr>
          <a:lstStyle/>
          <a:p>
            <a:r>
              <a:rPr lang="en-IN" sz="2800" dirty="0" smtClean="0"/>
              <a:t>Ocelot API Gateway</a:t>
            </a:r>
            <a:endParaRPr lang="en-IN" sz="2800" dirty="0"/>
          </a:p>
        </p:txBody>
      </p:sp>
    </p:spTree>
    <p:extLst>
      <p:ext uri="{BB962C8B-B14F-4D97-AF65-F5344CB8AC3E}">
        <p14:creationId xmlns:p14="http://schemas.microsoft.com/office/powerpoint/2010/main" val="38581892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bile and SPA clients communicate to single API gateway endpoints, that then communicate to microservices. Tradditional web clients communicate to MVC microservice, that communicates to microservic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615650"/>
            <a:ext cx="8991600" cy="47048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75431" y="685800"/>
            <a:ext cx="3640740" cy="830997"/>
          </a:xfrm>
          <a:prstGeom prst="rect">
            <a:avLst/>
          </a:prstGeom>
          <a:noFill/>
        </p:spPr>
        <p:txBody>
          <a:bodyPr wrap="none" rtlCol="0">
            <a:spAutoFit/>
          </a:bodyPr>
          <a:lstStyle/>
          <a:p>
            <a:r>
              <a:rPr lang="en-IN" sz="4800" dirty="0" err="1" smtClean="0"/>
              <a:t>Microservice</a:t>
            </a:r>
            <a:endParaRPr lang="en-IN" sz="4800" dirty="0"/>
          </a:p>
        </p:txBody>
      </p:sp>
    </p:spTree>
    <p:extLst>
      <p:ext uri="{BB962C8B-B14F-4D97-AF65-F5344CB8AC3E}">
        <p14:creationId xmlns:p14="http://schemas.microsoft.com/office/powerpoint/2010/main" val="29970324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fference between external architecture: microservice patterns, API gateways, resilient communications, pub/sub, etc., and internal architecture: data driven/CRUD, DDD pattrens, dependency injection, multiple libraries, et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47800"/>
            <a:ext cx="9095148" cy="505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27204" y="457200"/>
            <a:ext cx="3640740" cy="830997"/>
          </a:xfrm>
          <a:prstGeom prst="rect">
            <a:avLst/>
          </a:prstGeom>
          <a:noFill/>
        </p:spPr>
        <p:txBody>
          <a:bodyPr wrap="none" rtlCol="0">
            <a:spAutoFit/>
          </a:bodyPr>
          <a:lstStyle/>
          <a:p>
            <a:r>
              <a:rPr lang="en-IN" sz="4800" dirty="0" err="1" smtClean="0"/>
              <a:t>Microservice</a:t>
            </a:r>
            <a:endParaRPr lang="en-IN" sz="4800" dirty="0"/>
          </a:p>
        </p:txBody>
      </p:sp>
    </p:spTree>
    <p:extLst>
      <p:ext uri="{BB962C8B-B14F-4D97-AF65-F5344CB8AC3E}">
        <p14:creationId xmlns:p14="http://schemas.microsoft.com/office/powerpoint/2010/main" val="35435433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ulti-architectural pattern and polyglot microservices means you can mix and match languages and tecnologies to the needs of each microservice and still have them talking to each ot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686800" cy="5605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768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e logical Catalog microservice includes its Catalog database, which can be or not in the same Docker host. Having the database in the same Docker host is good for development, but not for prod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1219200"/>
            <a:ext cx="898862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0831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333" t="30741" r="33334" b="26296"/>
          <a:stretch/>
        </p:blipFill>
        <p:spPr>
          <a:xfrm>
            <a:off x="294640" y="1676400"/>
            <a:ext cx="8229600" cy="3627120"/>
          </a:xfrm>
          <a:prstGeom prst="rect">
            <a:avLst/>
          </a:prstGeom>
        </p:spPr>
      </p:pic>
    </p:spTree>
    <p:extLst>
      <p:ext uri="{BB962C8B-B14F-4D97-AF65-F5344CB8AC3E}">
        <p14:creationId xmlns:p14="http://schemas.microsoft.com/office/powerpoint/2010/main" val="406155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3pillarglobal.com/wp-content/uploads/2017/11/x6-1.png.pagespeed.ic.GZdnk4tZ-l.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https://www.3pillarglobal.com/wp-content/uploads/2017/11/x6-1.png.pagespeed.ic.GZdnk4tZ-l.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rotWithShape="1">
          <a:blip r:embed="rId2"/>
          <a:srcRect l="7499" t="33704" r="32501" b="33705"/>
          <a:stretch/>
        </p:blipFill>
        <p:spPr>
          <a:xfrm>
            <a:off x="343535" y="1981200"/>
            <a:ext cx="8478982" cy="2590800"/>
          </a:xfrm>
          <a:prstGeom prst="rect">
            <a:avLst/>
          </a:prstGeom>
        </p:spPr>
      </p:pic>
    </p:spTree>
    <p:extLst>
      <p:ext uri="{BB962C8B-B14F-4D97-AF65-F5344CB8AC3E}">
        <p14:creationId xmlns:p14="http://schemas.microsoft.com/office/powerpoint/2010/main" val="1615494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Docker </a:t>
            </a:r>
            <a:r>
              <a:rPr lang="en-IN" dirty="0" err="1" smtClean="0"/>
              <a:t>ps</a:t>
            </a:r>
            <a:r>
              <a:rPr lang="en-IN" dirty="0" smtClean="0"/>
              <a:t> commands</a:t>
            </a:r>
            <a:endParaRPr lang="en-IN" dirty="0"/>
          </a:p>
        </p:txBody>
      </p:sp>
      <p:sp>
        <p:nvSpPr>
          <p:cNvPr id="3" name="Content Placeholder 2"/>
          <p:cNvSpPr>
            <a:spLocks noGrp="1"/>
          </p:cNvSpPr>
          <p:nvPr>
            <p:ph sz="quarter" idx="12"/>
          </p:nvPr>
        </p:nvSpPr>
        <p:spPr/>
        <p:txBody>
          <a:bodyPr/>
          <a:lstStyle/>
          <a:p>
            <a:r>
              <a:rPr lang="en-IN" dirty="0" smtClean="0"/>
              <a:t>Docker </a:t>
            </a:r>
            <a:r>
              <a:rPr lang="en-IN" dirty="0" err="1" smtClean="0"/>
              <a:t>ps</a:t>
            </a:r>
            <a:r>
              <a:rPr lang="en-IN" dirty="0" smtClean="0"/>
              <a:t> –a –q</a:t>
            </a:r>
          </a:p>
          <a:p>
            <a:r>
              <a:rPr lang="en-IN" dirty="0" smtClean="0"/>
              <a:t>Docker </a:t>
            </a:r>
            <a:r>
              <a:rPr lang="en-IN" dirty="0" err="1" smtClean="0"/>
              <a:t>rm</a:t>
            </a:r>
            <a:r>
              <a:rPr lang="en-IN" dirty="0" smtClean="0"/>
              <a:t> $(</a:t>
            </a:r>
            <a:r>
              <a:rPr lang="en-IN" dirty="0" err="1" smtClean="0"/>
              <a:t>docker</a:t>
            </a:r>
            <a:r>
              <a:rPr lang="en-IN" dirty="0" smtClean="0"/>
              <a:t> </a:t>
            </a:r>
            <a:r>
              <a:rPr lang="en-IN" dirty="0" err="1" smtClean="0"/>
              <a:t>ps</a:t>
            </a:r>
            <a:r>
              <a:rPr lang="en-IN" dirty="0" smtClean="0"/>
              <a:t> –a –q)</a:t>
            </a:r>
          </a:p>
          <a:p>
            <a:endParaRPr lang="en-IN" dirty="0"/>
          </a:p>
          <a:p>
            <a:r>
              <a:rPr lang="en-IN" dirty="0" err="1" smtClean="0"/>
              <a:t>Dotnet</a:t>
            </a:r>
            <a:r>
              <a:rPr lang="en-IN" dirty="0" smtClean="0"/>
              <a:t> restore</a:t>
            </a:r>
          </a:p>
          <a:p>
            <a:r>
              <a:rPr lang="en-IN" dirty="0" err="1"/>
              <a:t>dotnet</a:t>
            </a:r>
            <a:r>
              <a:rPr lang="en-IN" dirty="0"/>
              <a:t> publish -o </a:t>
            </a:r>
            <a:r>
              <a:rPr lang="en-IN" dirty="0" err="1" smtClean="0"/>
              <a:t>obj</a:t>
            </a:r>
            <a:r>
              <a:rPr lang="en-IN" dirty="0" smtClean="0"/>
              <a:t>/Docker/publish</a:t>
            </a:r>
          </a:p>
          <a:p>
            <a:r>
              <a:rPr lang="en-IN" dirty="0" err="1"/>
              <a:t>docker</a:t>
            </a:r>
            <a:r>
              <a:rPr lang="en-IN" dirty="0"/>
              <a:t> build -t </a:t>
            </a:r>
            <a:r>
              <a:rPr lang="en-IN" dirty="0" err="1" smtClean="0"/>
              <a:t>imagename</a:t>
            </a:r>
            <a:r>
              <a:rPr lang="en-IN" dirty="0" smtClean="0"/>
              <a:t> .</a:t>
            </a:r>
          </a:p>
          <a:p>
            <a:r>
              <a:rPr lang="en-US" dirty="0" err="1"/>
              <a:t>docker</a:t>
            </a:r>
            <a:r>
              <a:rPr lang="en-US" dirty="0"/>
              <a:t> run -d -p 8001:83 –name core1 </a:t>
            </a:r>
            <a:r>
              <a:rPr lang="en-US" dirty="0" err="1"/>
              <a:t>coreappimage</a:t>
            </a:r>
            <a:endParaRPr lang="en-IN" dirty="0"/>
          </a:p>
        </p:txBody>
      </p:sp>
    </p:spTree>
    <p:extLst>
      <p:ext uri="{BB962C8B-B14F-4D97-AF65-F5344CB8AC3E}">
        <p14:creationId xmlns:p14="http://schemas.microsoft.com/office/powerpoint/2010/main" val="31535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Design patterns are high-level abstract solution templates. </a:t>
            </a:r>
            <a:endParaRPr lang="en-US" dirty="0" smtClean="0"/>
          </a:p>
          <a:p>
            <a:r>
              <a:rPr lang="en-US" dirty="0" smtClean="0"/>
              <a:t>It is blueprint </a:t>
            </a:r>
            <a:r>
              <a:rPr lang="en-US" dirty="0"/>
              <a:t>for </a:t>
            </a:r>
            <a:r>
              <a:rPr lang="en-US" dirty="0" smtClean="0"/>
              <a:t>solutions rather </a:t>
            </a:r>
            <a:r>
              <a:rPr lang="en-US" dirty="0"/>
              <a:t>than the solutions </a:t>
            </a:r>
            <a:r>
              <a:rPr lang="en-US" dirty="0" smtClean="0"/>
              <a:t>themselves.</a:t>
            </a:r>
          </a:p>
          <a:p>
            <a:r>
              <a:rPr lang="en-US" dirty="0" smtClean="0"/>
              <a:t>It is difficult to find </a:t>
            </a:r>
            <a:r>
              <a:rPr lang="en-US" dirty="0"/>
              <a:t>a framework that </a:t>
            </a:r>
            <a:r>
              <a:rPr lang="en-US" dirty="0" smtClean="0"/>
              <a:t>one </a:t>
            </a:r>
            <a:r>
              <a:rPr lang="en-US" dirty="0"/>
              <a:t>can simply apply to </a:t>
            </a:r>
            <a:r>
              <a:rPr lang="en-US" dirty="0" smtClean="0"/>
              <a:t>your application</a:t>
            </a:r>
            <a:r>
              <a:rPr lang="en-US" dirty="0"/>
              <a:t>; instead, </a:t>
            </a:r>
            <a:r>
              <a:rPr lang="en-US" dirty="0" smtClean="0"/>
              <a:t> we will </a:t>
            </a:r>
            <a:r>
              <a:rPr lang="en-US" dirty="0"/>
              <a:t>typically arrive at design patterns through refactoring your code </a:t>
            </a:r>
            <a:r>
              <a:rPr lang="en-US" dirty="0" smtClean="0"/>
              <a:t>and </a:t>
            </a:r>
            <a:r>
              <a:rPr lang="en-IN" dirty="0" smtClean="0"/>
              <a:t>generalizing </a:t>
            </a:r>
            <a:r>
              <a:rPr lang="en-IN" dirty="0"/>
              <a:t>your problem.</a:t>
            </a:r>
          </a:p>
          <a:p>
            <a:r>
              <a:rPr lang="en-US" dirty="0" smtClean="0"/>
              <a:t>Design </a:t>
            </a:r>
            <a:r>
              <a:rPr lang="en-US" dirty="0"/>
              <a:t>patterns aren’t just applicable to software development; design patterns can be found in all </a:t>
            </a:r>
            <a:r>
              <a:rPr lang="en-US" dirty="0" smtClean="0"/>
              <a:t>areas  of </a:t>
            </a:r>
            <a:r>
              <a:rPr lang="en-US" dirty="0"/>
              <a:t>life from engineering to architecture</a:t>
            </a:r>
            <a:r>
              <a:rPr lang="en-US" dirty="0" smtClean="0"/>
              <a:t>.</a:t>
            </a:r>
          </a:p>
          <a:p>
            <a:r>
              <a:rPr lang="en-US" dirty="0" smtClean="0"/>
              <a:t>In </a:t>
            </a:r>
            <a:r>
              <a:rPr lang="en-US" dirty="0"/>
              <a:t>fact, it was the architect Christopher Alexander who </a:t>
            </a:r>
            <a:r>
              <a:rPr lang="en-US" dirty="0" smtClean="0"/>
              <a:t>introduced the </a:t>
            </a:r>
            <a:r>
              <a:rPr lang="en-US" dirty="0"/>
              <a:t>idea of patterns in 1970 to build a common vocabulary for design discussion</a:t>
            </a:r>
            <a:r>
              <a:rPr lang="en-US" dirty="0" smtClean="0"/>
              <a:t>.</a:t>
            </a:r>
          </a:p>
        </p:txBody>
      </p:sp>
      <p:sp>
        <p:nvSpPr>
          <p:cNvPr id="3" name="Title 2"/>
          <p:cNvSpPr>
            <a:spLocks noGrp="1"/>
          </p:cNvSpPr>
          <p:nvPr>
            <p:ph type="title"/>
          </p:nvPr>
        </p:nvSpPr>
        <p:spPr/>
        <p:txBody>
          <a:bodyPr/>
          <a:lstStyle/>
          <a:p>
            <a:r>
              <a:rPr lang="en-IN" dirty="0" smtClean="0"/>
              <a:t>Design Patterns Explained</a:t>
            </a:r>
            <a:endParaRPr lang="en-IN" dirty="0"/>
          </a:p>
        </p:txBody>
      </p:sp>
    </p:spTree>
    <p:extLst>
      <p:ext uri="{BB962C8B-B14F-4D97-AF65-F5344CB8AC3E}">
        <p14:creationId xmlns:p14="http://schemas.microsoft.com/office/powerpoint/2010/main" val="34895274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DSL</a:t>
            </a:r>
            <a:endParaRPr lang="en-IN" dirty="0"/>
          </a:p>
        </p:txBody>
      </p:sp>
      <p:sp>
        <p:nvSpPr>
          <p:cNvPr id="3" name="Content Placeholder 2"/>
          <p:cNvSpPr>
            <a:spLocks noGrp="1"/>
          </p:cNvSpPr>
          <p:nvPr>
            <p:ph sz="quarter" idx="12"/>
          </p:nvPr>
        </p:nvSpPr>
        <p:spPr/>
        <p:txBody>
          <a:bodyPr>
            <a:normAutofit fontScale="92500" lnSpcReduction="20000"/>
          </a:bodyPr>
          <a:lstStyle/>
          <a:p>
            <a:r>
              <a:rPr lang="en-US" dirty="0" smtClean="0"/>
              <a:t>A </a:t>
            </a:r>
            <a:r>
              <a:rPr lang="en-US" dirty="0"/>
              <a:t>domain-specific language (DSL) is designed to express statements in a particular problem space, or domain.</a:t>
            </a:r>
          </a:p>
          <a:p>
            <a:r>
              <a:rPr lang="en-US" dirty="0"/>
              <a:t>Well-known DSLs include regular expressions and SQL. </a:t>
            </a:r>
            <a:endParaRPr lang="en-US" dirty="0" smtClean="0"/>
          </a:p>
          <a:p>
            <a:r>
              <a:rPr lang="en-US" dirty="0" smtClean="0"/>
              <a:t>Each </a:t>
            </a:r>
            <a:r>
              <a:rPr lang="en-US" dirty="0"/>
              <a:t>DSL is much better than a general-purpose language for describing operations on text strings or a database, but much worse for describing ideas that are outside its own scope</a:t>
            </a:r>
            <a:r>
              <a:rPr lang="en-US" dirty="0" smtClean="0"/>
              <a:t>.</a:t>
            </a:r>
          </a:p>
          <a:p>
            <a:r>
              <a:rPr lang="en-US" dirty="0" smtClean="0"/>
              <a:t>Individual </a:t>
            </a:r>
            <a:r>
              <a:rPr lang="en-US" dirty="0"/>
              <a:t>industries also have their own DSLs</a:t>
            </a:r>
            <a:r>
              <a:rPr lang="en-US" dirty="0" smtClean="0"/>
              <a:t>.</a:t>
            </a:r>
          </a:p>
          <a:p>
            <a:r>
              <a:rPr lang="en-US" dirty="0" smtClean="0"/>
              <a:t>For </a:t>
            </a:r>
            <a:r>
              <a:rPr lang="en-US" dirty="0"/>
              <a:t>example, in the telecommunications industry, call description languages are widely used to specify the sequence of states in a telephone call, and in the air travel industry a standard DSL is used to describe flight bookings.</a:t>
            </a:r>
          </a:p>
          <a:p>
            <a:endParaRPr lang="en-IN" dirty="0"/>
          </a:p>
        </p:txBody>
      </p:sp>
    </p:spTree>
    <p:extLst>
      <p:ext uri="{BB962C8B-B14F-4D97-AF65-F5344CB8AC3E}">
        <p14:creationId xmlns:p14="http://schemas.microsoft.com/office/powerpoint/2010/main" val="11256603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DSL Applications</a:t>
            </a:r>
            <a:endParaRPr lang="en-IN" dirty="0"/>
          </a:p>
        </p:txBody>
      </p:sp>
      <p:sp>
        <p:nvSpPr>
          <p:cNvPr id="3" name="Content Placeholder 2"/>
          <p:cNvSpPr>
            <a:spLocks noGrp="1"/>
          </p:cNvSpPr>
          <p:nvPr>
            <p:ph sz="quarter" idx="12"/>
          </p:nvPr>
        </p:nvSpPr>
        <p:spPr/>
        <p:txBody>
          <a:bodyPr>
            <a:normAutofit/>
          </a:bodyPr>
          <a:lstStyle/>
          <a:p>
            <a:r>
              <a:rPr lang="en-US" dirty="0"/>
              <a:t>Plan of navigation paths in a website.</a:t>
            </a:r>
          </a:p>
          <a:p>
            <a:r>
              <a:rPr lang="en-US" dirty="0"/>
              <a:t>Wiring diagrams for electronic components.</a:t>
            </a:r>
          </a:p>
          <a:p>
            <a:r>
              <a:rPr lang="en-US" dirty="0"/>
              <a:t>Networks of conveyor belts and baggage handling equipment for an airport.</a:t>
            </a:r>
          </a:p>
          <a:p>
            <a:endParaRPr lang="en-IN" dirty="0"/>
          </a:p>
        </p:txBody>
      </p:sp>
    </p:spTree>
    <p:extLst>
      <p:ext uri="{BB962C8B-B14F-4D97-AF65-F5344CB8AC3E}">
        <p14:creationId xmlns:p14="http://schemas.microsoft.com/office/powerpoint/2010/main" val="11579657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Contains constructs that exactly fit the problem space</a:t>
            </a:r>
            <a:r>
              <a:rPr lang="en-US" dirty="0" smtClean="0"/>
              <a:t>.</a:t>
            </a:r>
          </a:p>
          <a:p>
            <a:pPr lvl="1"/>
            <a:r>
              <a:rPr lang="en-US" dirty="0" smtClean="0"/>
              <a:t>An </a:t>
            </a:r>
            <a:r>
              <a:rPr lang="en-US" dirty="0"/>
              <a:t>insurance policy application must include elements for policies and claims</a:t>
            </a:r>
            <a:r>
              <a:rPr lang="en-US" dirty="0" smtClean="0"/>
              <a:t>.</a:t>
            </a:r>
          </a:p>
          <a:p>
            <a:pPr lvl="1"/>
            <a:r>
              <a:rPr lang="en-US" dirty="0" smtClean="0"/>
              <a:t> </a:t>
            </a:r>
            <a:r>
              <a:rPr lang="en-US" dirty="0"/>
              <a:t>A domain-specific language makes it easier to design the application, and find and correct errors of logic</a:t>
            </a:r>
            <a:r>
              <a:rPr lang="en-US" dirty="0" smtClean="0"/>
              <a:t>.</a:t>
            </a:r>
          </a:p>
          <a:p>
            <a:r>
              <a:rPr lang="en-US" dirty="0"/>
              <a:t>Lets non-developers and people who do not know the domain understand the overall design.</a:t>
            </a:r>
          </a:p>
          <a:p>
            <a:pPr lvl="1"/>
            <a:r>
              <a:rPr lang="en-US" dirty="0"/>
              <a:t>By using a graphical domain-specific language, you can create a visual representation of the domain so that non-developers can easily understand the design of the application.</a:t>
            </a:r>
          </a:p>
          <a:p>
            <a:pPr lvl="2"/>
            <a:endParaRPr lang="en-IN" dirty="0"/>
          </a:p>
        </p:txBody>
      </p:sp>
      <p:sp>
        <p:nvSpPr>
          <p:cNvPr id="3" name="Title 2"/>
          <p:cNvSpPr>
            <a:spLocks noGrp="1"/>
          </p:cNvSpPr>
          <p:nvPr>
            <p:ph type="title"/>
          </p:nvPr>
        </p:nvSpPr>
        <p:spPr/>
        <p:txBody>
          <a:bodyPr/>
          <a:lstStyle/>
          <a:p>
            <a:r>
              <a:rPr lang="en-IN" dirty="0" smtClean="0"/>
              <a:t>DSL benefits</a:t>
            </a:r>
            <a:endParaRPr lang="en-IN" dirty="0"/>
          </a:p>
        </p:txBody>
      </p:sp>
    </p:spTree>
    <p:extLst>
      <p:ext uri="{BB962C8B-B14F-4D97-AF65-F5344CB8AC3E}">
        <p14:creationId xmlns:p14="http://schemas.microsoft.com/office/powerpoint/2010/main" val="3328268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Makes it easier to create a prototype of the final application.</a:t>
            </a:r>
          </a:p>
          <a:p>
            <a:pPr lvl="1"/>
            <a:r>
              <a:rPr lang="en-US" dirty="0"/>
              <a:t>Developers can use the code that their model generates to create a prototype application that they can show to clients.</a:t>
            </a:r>
          </a:p>
          <a:p>
            <a:pPr lvl="3"/>
            <a:endParaRPr lang="en-IN" dirty="0"/>
          </a:p>
        </p:txBody>
      </p:sp>
      <p:sp>
        <p:nvSpPr>
          <p:cNvPr id="3" name="Title 2"/>
          <p:cNvSpPr>
            <a:spLocks noGrp="1"/>
          </p:cNvSpPr>
          <p:nvPr>
            <p:ph type="title"/>
          </p:nvPr>
        </p:nvSpPr>
        <p:spPr/>
        <p:txBody>
          <a:bodyPr/>
          <a:lstStyle/>
          <a:p>
            <a:r>
              <a:rPr lang="en-IN" dirty="0" smtClean="0"/>
              <a:t>DSL benefits</a:t>
            </a:r>
            <a:endParaRPr lang="en-IN" dirty="0"/>
          </a:p>
        </p:txBody>
      </p:sp>
    </p:spTree>
    <p:extLst>
      <p:ext uri="{BB962C8B-B14F-4D97-AF65-F5344CB8AC3E}">
        <p14:creationId xmlns:p14="http://schemas.microsoft.com/office/powerpoint/2010/main" val="6986200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Task Flow</a:t>
            </a:r>
          </a:p>
          <a:p>
            <a:r>
              <a:rPr lang="en-US" dirty="0"/>
              <a:t>Class Diagrams</a:t>
            </a:r>
          </a:p>
          <a:p>
            <a:r>
              <a:rPr lang="en-US" dirty="0"/>
              <a:t>Minimal Language</a:t>
            </a:r>
          </a:p>
          <a:p>
            <a:r>
              <a:rPr lang="en-US" dirty="0"/>
              <a:t>Component Models</a:t>
            </a:r>
          </a:p>
          <a:p>
            <a:r>
              <a:rPr lang="en-US" dirty="0"/>
              <a:t>Minimal WPF</a:t>
            </a:r>
          </a:p>
          <a:p>
            <a:r>
              <a:rPr lang="en-US" dirty="0"/>
              <a:t>Minimal </a:t>
            </a:r>
            <a:r>
              <a:rPr lang="en-US" dirty="0" err="1"/>
              <a:t>Windows.Forms</a:t>
            </a:r>
            <a:endParaRPr lang="en-US" dirty="0"/>
          </a:p>
          <a:p>
            <a:r>
              <a:rPr lang="en-US"/>
              <a:t>DSL Library</a:t>
            </a:r>
          </a:p>
          <a:p>
            <a:endParaRPr lang="en-IN"/>
          </a:p>
        </p:txBody>
      </p:sp>
      <p:sp>
        <p:nvSpPr>
          <p:cNvPr id="3" name="Title 2"/>
          <p:cNvSpPr>
            <a:spLocks noGrp="1"/>
          </p:cNvSpPr>
          <p:nvPr>
            <p:ph type="title"/>
          </p:nvPr>
        </p:nvSpPr>
        <p:spPr/>
        <p:txBody>
          <a:bodyPr/>
          <a:lstStyle/>
          <a:p>
            <a:r>
              <a:rPr lang="en-IN" dirty="0"/>
              <a:t>The DSL Tools Solution</a:t>
            </a:r>
            <a:br>
              <a:rPr lang="en-IN" dirty="0"/>
            </a:br>
            <a:endParaRPr lang="en-IN" dirty="0"/>
          </a:p>
        </p:txBody>
      </p:sp>
    </p:spTree>
    <p:extLst>
      <p:ext uri="{BB962C8B-B14F-4D97-AF65-F5344CB8AC3E}">
        <p14:creationId xmlns:p14="http://schemas.microsoft.com/office/powerpoint/2010/main" val="8092376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Implementing a Domain Specific Language on .NET</a:t>
            </a:r>
          </a:p>
        </p:txBody>
      </p:sp>
      <p:pic>
        <p:nvPicPr>
          <p:cNvPr id="1026" name="Picture 2" descr="https://www.pleus.net/articles/boodsl/boodsl-Dateien/langu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6419850" cy="495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05605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Singleton </a:t>
            </a:r>
            <a:r>
              <a:rPr lang="en-IN" b="1" dirty="0" smtClean="0"/>
              <a:t>Pattern</a:t>
            </a:r>
          </a:p>
          <a:p>
            <a:r>
              <a:rPr lang="en-IN" dirty="0" err="1"/>
              <a:t>GoF</a:t>
            </a:r>
            <a:r>
              <a:rPr lang="en-IN" dirty="0"/>
              <a:t> Definition</a:t>
            </a:r>
          </a:p>
          <a:p>
            <a:pPr lvl="2"/>
            <a:r>
              <a:rPr lang="en-US" dirty="0"/>
              <a:t>Ensure a class has only one instance, and provide a global point of access to it</a:t>
            </a:r>
            <a:r>
              <a:rPr lang="en-US" dirty="0" smtClean="0"/>
              <a:t>.</a:t>
            </a:r>
          </a:p>
          <a:p>
            <a:r>
              <a:rPr lang="en-IN" dirty="0"/>
              <a:t>Concept</a:t>
            </a:r>
          </a:p>
          <a:p>
            <a:pPr lvl="2"/>
            <a:r>
              <a:rPr lang="en-US" dirty="0"/>
              <a:t>A particular class should have only one instance. You can use this instance </a:t>
            </a:r>
            <a:r>
              <a:rPr lang="en-US" dirty="0" smtClean="0"/>
              <a:t>whenever you </a:t>
            </a:r>
            <a:r>
              <a:rPr lang="en-US" dirty="0"/>
              <a:t>need it and therefore avoid creating unnecessary objects</a:t>
            </a:r>
            <a:r>
              <a:rPr lang="en-US" dirty="0" smtClean="0"/>
              <a:t>.</a:t>
            </a:r>
          </a:p>
          <a:p>
            <a:pPr marL="457200" lvl="2" indent="0">
              <a:buNone/>
            </a:pPr>
            <a:endParaRPr lang="en-IN" dirty="0"/>
          </a:p>
        </p:txBody>
      </p:sp>
      <p:sp>
        <p:nvSpPr>
          <p:cNvPr id="3" name="Title 2"/>
          <p:cNvSpPr>
            <a:spLocks noGrp="1"/>
          </p:cNvSpPr>
          <p:nvPr>
            <p:ph type="title"/>
          </p:nvPr>
        </p:nvSpPr>
        <p:spPr/>
        <p:txBody>
          <a:bodyPr/>
          <a:lstStyle/>
          <a:p>
            <a:r>
              <a:rPr lang="en-IN" dirty="0" smtClean="0"/>
              <a:t>Creational Pattern</a:t>
            </a:r>
            <a:endParaRPr lang="en-IN" dirty="0"/>
          </a:p>
        </p:txBody>
      </p:sp>
    </p:spTree>
    <p:extLst>
      <p:ext uri="{BB962C8B-B14F-4D97-AF65-F5344CB8AC3E}">
        <p14:creationId xmlns:p14="http://schemas.microsoft.com/office/powerpoint/2010/main" val="399657032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IN" dirty="0"/>
              <a:t>Real-Life Example</a:t>
            </a:r>
          </a:p>
          <a:p>
            <a:r>
              <a:rPr lang="en-US" dirty="0"/>
              <a:t>Suppose you are a member of a sports team and your team is participating in </a:t>
            </a:r>
            <a:r>
              <a:rPr lang="en-US" dirty="0" smtClean="0"/>
              <a:t>a tournament.</a:t>
            </a:r>
          </a:p>
          <a:p>
            <a:r>
              <a:rPr lang="en-US" dirty="0" smtClean="0"/>
              <a:t> </a:t>
            </a:r>
            <a:r>
              <a:rPr lang="en-US" dirty="0"/>
              <a:t>When your team plays against another team, as per the rules of the game</a:t>
            </a:r>
            <a:r>
              <a:rPr lang="en-US" dirty="0" smtClean="0"/>
              <a:t>, the </a:t>
            </a:r>
            <a:r>
              <a:rPr lang="en-US" dirty="0"/>
              <a:t>captains of the two sides must have a coin toss</a:t>
            </a:r>
            <a:r>
              <a:rPr lang="en-US" dirty="0" smtClean="0"/>
              <a:t>.</a:t>
            </a:r>
          </a:p>
          <a:p>
            <a:r>
              <a:rPr lang="en-US" dirty="0" smtClean="0"/>
              <a:t>If </a:t>
            </a:r>
            <a:r>
              <a:rPr lang="en-US" dirty="0"/>
              <a:t>your team does not have a captain</a:t>
            </a:r>
            <a:r>
              <a:rPr lang="en-US" dirty="0" smtClean="0"/>
              <a:t>, you </a:t>
            </a:r>
            <a:r>
              <a:rPr lang="en-US" dirty="0"/>
              <a:t>need to elect someone to be the captain first</a:t>
            </a:r>
            <a:r>
              <a:rPr lang="en-US" dirty="0" smtClean="0"/>
              <a:t>.</a:t>
            </a:r>
          </a:p>
          <a:p>
            <a:r>
              <a:rPr lang="en-US" dirty="0" smtClean="0"/>
              <a:t>Your </a:t>
            </a:r>
            <a:r>
              <a:rPr lang="en-US" dirty="0"/>
              <a:t>team must have one and only </a:t>
            </a:r>
            <a:r>
              <a:rPr lang="en-US" dirty="0" smtClean="0"/>
              <a:t>one </a:t>
            </a:r>
            <a:r>
              <a:rPr lang="en-IN" dirty="0" smtClean="0"/>
              <a:t>captain</a:t>
            </a:r>
            <a:r>
              <a:rPr lang="en-IN" dirty="0"/>
              <a:t>.</a:t>
            </a:r>
          </a:p>
        </p:txBody>
      </p:sp>
      <p:sp>
        <p:nvSpPr>
          <p:cNvPr id="3" name="Title 2"/>
          <p:cNvSpPr>
            <a:spLocks noGrp="1"/>
          </p:cNvSpPr>
          <p:nvPr>
            <p:ph type="title"/>
          </p:nvPr>
        </p:nvSpPr>
        <p:spPr/>
        <p:txBody>
          <a:bodyPr/>
          <a:lstStyle/>
          <a:p>
            <a:r>
              <a:rPr lang="en-IN" dirty="0" smtClean="0"/>
              <a:t>Creational Pattern</a:t>
            </a:r>
            <a:endParaRPr lang="en-IN" dirty="0"/>
          </a:p>
        </p:txBody>
      </p:sp>
    </p:spTree>
    <p:extLst>
      <p:ext uri="{BB962C8B-B14F-4D97-AF65-F5344CB8AC3E}">
        <p14:creationId xmlns:p14="http://schemas.microsoft.com/office/powerpoint/2010/main" val="42830772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IN" dirty="0"/>
              <a:t>Computer World Example</a:t>
            </a:r>
          </a:p>
          <a:p>
            <a:r>
              <a:rPr lang="en-US" dirty="0"/>
              <a:t>In some software systems, you may decide to maintain only one file system so that </a:t>
            </a:r>
            <a:r>
              <a:rPr lang="en-US" dirty="0" smtClean="0"/>
              <a:t>you can </a:t>
            </a:r>
            <a:r>
              <a:rPr lang="en-US" dirty="0"/>
              <a:t>use it for the centralized management of resources</a:t>
            </a:r>
            <a:r>
              <a:rPr lang="en-US" dirty="0" smtClean="0"/>
              <a:t>.</a:t>
            </a:r>
          </a:p>
          <a:p>
            <a:endParaRPr lang="en-IN" dirty="0"/>
          </a:p>
        </p:txBody>
      </p:sp>
      <p:sp>
        <p:nvSpPr>
          <p:cNvPr id="3" name="Title 2"/>
          <p:cNvSpPr>
            <a:spLocks noGrp="1"/>
          </p:cNvSpPr>
          <p:nvPr>
            <p:ph type="title"/>
          </p:nvPr>
        </p:nvSpPr>
        <p:spPr/>
        <p:txBody>
          <a:bodyPr/>
          <a:lstStyle/>
          <a:p>
            <a:r>
              <a:rPr lang="en-IN" dirty="0" smtClean="0"/>
              <a:t>Creational Pattern</a:t>
            </a:r>
            <a:endParaRPr lang="en-IN" dirty="0"/>
          </a:p>
        </p:txBody>
      </p:sp>
    </p:spTree>
    <p:extLst>
      <p:ext uri="{BB962C8B-B14F-4D97-AF65-F5344CB8AC3E}">
        <p14:creationId xmlns:p14="http://schemas.microsoft.com/office/powerpoint/2010/main" val="23263450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dirty="0"/>
              <a:t>Illustration</a:t>
            </a:r>
          </a:p>
          <a:p>
            <a:r>
              <a:rPr lang="en-US" dirty="0"/>
              <a:t>These are the key characteristics in the following implementation:</a:t>
            </a:r>
          </a:p>
          <a:p>
            <a:pPr marL="0" indent="0">
              <a:buNone/>
            </a:pPr>
            <a:r>
              <a:rPr lang="en-US" dirty="0"/>
              <a:t>• The constructor is private in this example. So, you cannot </a:t>
            </a:r>
            <a:r>
              <a:rPr lang="en-US" dirty="0" smtClean="0"/>
              <a:t>instantiate in </a:t>
            </a:r>
            <a:r>
              <a:rPr lang="en-US" dirty="0"/>
              <a:t>a normal fashion (using new).</a:t>
            </a:r>
          </a:p>
          <a:p>
            <a:r>
              <a:rPr lang="en-US" dirty="0" smtClean="0"/>
              <a:t>Before </a:t>
            </a:r>
            <a:r>
              <a:rPr lang="en-US" dirty="0"/>
              <a:t>you attempt to create an instance of a class, you check </a:t>
            </a:r>
            <a:r>
              <a:rPr lang="en-US" dirty="0" smtClean="0"/>
              <a:t>whether you </a:t>
            </a:r>
            <a:r>
              <a:rPr lang="en-US" dirty="0"/>
              <a:t>already have an available copy</a:t>
            </a:r>
            <a:r>
              <a:rPr lang="en-US" dirty="0" smtClean="0"/>
              <a:t>.</a:t>
            </a:r>
          </a:p>
          <a:p>
            <a:r>
              <a:rPr lang="en-US" dirty="0" smtClean="0"/>
              <a:t>If </a:t>
            </a:r>
            <a:r>
              <a:rPr lang="en-US" dirty="0"/>
              <a:t>you do not have any such copy</a:t>
            </a:r>
            <a:r>
              <a:rPr lang="en-US" dirty="0" smtClean="0"/>
              <a:t>, you </a:t>
            </a:r>
            <a:r>
              <a:rPr lang="en-US" dirty="0"/>
              <a:t>create it; otherwise, you simply reuse the existing copy.</a:t>
            </a:r>
            <a:endParaRPr lang="en-IN" dirty="0"/>
          </a:p>
        </p:txBody>
      </p:sp>
      <p:sp>
        <p:nvSpPr>
          <p:cNvPr id="3" name="Title 2"/>
          <p:cNvSpPr>
            <a:spLocks noGrp="1"/>
          </p:cNvSpPr>
          <p:nvPr>
            <p:ph type="title"/>
          </p:nvPr>
        </p:nvSpPr>
        <p:spPr/>
        <p:txBody>
          <a:bodyPr/>
          <a:lstStyle/>
          <a:p>
            <a:r>
              <a:rPr lang="en-IN" dirty="0" smtClean="0"/>
              <a:t>Creational Pattern</a:t>
            </a:r>
            <a:endParaRPr lang="en-IN" dirty="0"/>
          </a:p>
        </p:txBody>
      </p:sp>
    </p:spTree>
    <p:extLst>
      <p:ext uri="{BB962C8B-B14F-4D97-AF65-F5344CB8AC3E}">
        <p14:creationId xmlns:p14="http://schemas.microsoft.com/office/powerpoint/2010/main" val="1378507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He wrote: </a:t>
            </a:r>
            <a:r>
              <a:rPr lang="en-US" i="1" dirty="0"/>
              <a:t>The elements of this language are entities called patterns.</a:t>
            </a:r>
          </a:p>
          <a:p>
            <a:r>
              <a:rPr lang="en-US" i="1" dirty="0"/>
              <a:t>Each pattern describes a problem that occurs over and over again in our environment and then describes the core of the solution to that problem in such a way that you can use this solution a million times over without ever doing it the same way twice.</a:t>
            </a:r>
          </a:p>
          <a:p>
            <a:r>
              <a:rPr lang="en-US" dirty="0"/>
              <a:t>Alexander’s comments are just as applicable to software design as they are to buildings and town </a:t>
            </a:r>
            <a:r>
              <a:rPr lang="en-IN" dirty="0"/>
              <a:t>planning.</a:t>
            </a:r>
          </a:p>
        </p:txBody>
      </p:sp>
      <p:sp>
        <p:nvSpPr>
          <p:cNvPr id="3" name="Title 2"/>
          <p:cNvSpPr>
            <a:spLocks noGrp="1"/>
          </p:cNvSpPr>
          <p:nvPr>
            <p:ph type="title"/>
          </p:nvPr>
        </p:nvSpPr>
        <p:spPr/>
        <p:txBody>
          <a:bodyPr/>
          <a:lstStyle/>
          <a:p>
            <a:r>
              <a:rPr lang="en-IN" dirty="0" smtClean="0"/>
              <a:t>Design Patterns Explained</a:t>
            </a:r>
            <a:endParaRPr lang="en-IN" dirty="0"/>
          </a:p>
        </p:txBody>
      </p:sp>
    </p:spTree>
    <p:extLst>
      <p:ext uri="{BB962C8B-B14F-4D97-AF65-F5344CB8AC3E}">
        <p14:creationId xmlns:p14="http://schemas.microsoft.com/office/powerpoint/2010/main" val="72272347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Singleton Design Pattern</a:t>
            </a:r>
            <a:endParaRPr lang="en-IN" dirty="0"/>
          </a:p>
        </p:txBody>
      </p:sp>
      <p:pic>
        <p:nvPicPr>
          <p:cNvPr id="4" name="Picture 3"/>
          <p:cNvPicPr>
            <a:picLocks noChangeAspect="1"/>
          </p:cNvPicPr>
          <p:nvPr/>
        </p:nvPicPr>
        <p:blipFill>
          <a:blip r:embed="rId2"/>
          <a:stretch>
            <a:fillRect/>
          </a:stretch>
        </p:blipFill>
        <p:spPr>
          <a:xfrm>
            <a:off x="1565694" y="2110596"/>
            <a:ext cx="6248400" cy="3706523"/>
          </a:xfrm>
          <a:prstGeom prst="rect">
            <a:avLst/>
          </a:prstGeom>
        </p:spPr>
      </p:pic>
    </p:spTree>
    <p:extLst>
      <p:ext uri="{BB962C8B-B14F-4D97-AF65-F5344CB8AC3E}">
        <p14:creationId xmlns:p14="http://schemas.microsoft.com/office/powerpoint/2010/main" val="45245671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.net</a:t>
            </a:r>
            <a:r>
              <a:rPr lang="en-IN" dirty="0" smtClean="0"/>
              <a:t> core</a:t>
            </a:r>
            <a:endParaRPr lang="en-IN" dirty="0"/>
          </a:p>
        </p:txBody>
      </p:sp>
      <p:pic>
        <p:nvPicPr>
          <p:cNvPr id="1026" name="Picture 2" descr=".NET ecosystem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998" y="1676400"/>
            <a:ext cx="7924800" cy="454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25365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marL="0" indent="0">
              <a:buNone/>
            </a:pPr>
            <a:r>
              <a:rPr lang="en-US" b="1" dirty="0"/>
              <a:t>.</a:t>
            </a:r>
            <a:r>
              <a:rPr lang="en-US" b="1" dirty="0" smtClean="0"/>
              <a:t>NET </a:t>
            </a:r>
            <a:r>
              <a:rPr lang="en-US" b="1" dirty="0"/>
              <a:t>Framework</a:t>
            </a:r>
            <a:r>
              <a:rPr lang="en-US" dirty="0"/>
              <a:t> is a better choice if you:</a:t>
            </a:r>
          </a:p>
          <a:p>
            <a:r>
              <a:rPr lang="en-US" dirty="0"/>
              <a:t>Do not have time to learn a new technology.</a:t>
            </a:r>
          </a:p>
          <a:p>
            <a:r>
              <a:rPr lang="en-US" dirty="0"/>
              <a:t>Need a stable environment to work in.</a:t>
            </a:r>
          </a:p>
          <a:p>
            <a:r>
              <a:rPr lang="en-US" dirty="0"/>
              <a:t>Have nearer release schedules.</a:t>
            </a:r>
          </a:p>
          <a:p>
            <a:r>
              <a:rPr lang="en-US" dirty="0"/>
              <a:t>Are already working on an existing app and extending its functionality.</a:t>
            </a:r>
          </a:p>
          <a:p>
            <a:r>
              <a:rPr lang="en-US" dirty="0"/>
              <a:t>Already have an existing team with .NET expertise and building production ready software.</a:t>
            </a:r>
          </a:p>
          <a:p>
            <a:r>
              <a:rPr lang="en-US" dirty="0"/>
              <a:t>Do not want to deal with continuous upgrades and changes.</a:t>
            </a:r>
          </a:p>
          <a:p>
            <a:r>
              <a:rPr lang="en-US" dirty="0"/>
              <a:t>Building Windows client applications using Windows Forms or WPF</a:t>
            </a:r>
          </a:p>
          <a:p>
            <a:endParaRPr lang="en-IN" dirty="0"/>
          </a:p>
        </p:txBody>
      </p:sp>
      <p:sp>
        <p:nvSpPr>
          <p:cNvPr id="3" name="Title 2"/>
          <p:cNvSpPr>
            <a:spLocks noGrp="1"/>
          </p:cNvSpPr>
          <p:nvPr>
            <p:ph type="title"/>
          </p:nvPr>
        </p:nvSpPr>
        <p:spPr/>
        <p:txBody>
          <a:bodyPr/>
          <a:lstStyle/>
          <a:p>
            <a:r>
              <a:rPr lang="en-IN" dirty="0" smtClean="0"/>
              <a:t>Decision</a:t>
            </a:r>
            <a:endParaRPr lang="en-IN" dirty="0"/>
          </a:p>
        </p:txBody>
      </p:sp>
    </p:spTree>
    <p:extLst>
      <p:ext uri="{BB962C8B-B14F-4D97-AF65-F5344CB8AC3E}">
        <p14:creationId xmlns:p14="http://schemas.microsoft.com/office/powerpoint/2010/main" val="42079254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smtClean="0"/>
              <a:t>.</a:t>
            </a:r>
            <a:r>
              <a:rPr lang="en-US" b="1" dirty="0"/>
              <a:t> NET Core</a:t>
            </a:r>
            <a:r>
              <a:rPr lang="en-US" dirty="0"/>
              <a:t> is a better choice if you:</a:t>
            </a:r>
          </a:p>
          <a:p>
            <a:r>
              <a:rPr lang="en-US" dirty="0"/>
              <a:t>Want to target your apps on Windows, Linux, and Mac operating systems.</a:t>
            </a:r>
          </a:p>
          <a:p>
            <a:r>
              <a:rPr lang="en-US" dirty="0"/>
              <a:t>Are not afraid of learning new things.</a:t>
            </a:r>
          </a:p>
          <a:p>
            <a:r>
              <a:rPr lang="en-US" dirty="0"/>
              <a:t>Are not afraid of breaking and fixing things since .NET Core is not fully matured yet.</a:t>
            </a:r>
          </a:p>
          <a:p>
            <a:r>
              <a:rPr lang="en-US" dirty="0"/>
              <a:t>A student who is just learning .NET.</a:t>
            </a:r>
          </a:p>
          <a:p>
            <a:r>
              <a:rPr lang="en-US" dirty="0"/>
              <a:t>Love open source.</a:t>
            </a:r>
          </a:p>
        </p:txBody>
      </p:sp>
      <p:sp>
        <p:nvSpPr>
          <p:cNvPr id="3" name="Title 2"/>
          <p:cNvSpPr>
            <a:spLocks noGrp="1"/>
          </p:cNvSpPr>
          <p:nvPr>
            <p:ph type="title"/>
          </p:nvPr>
        </p:nvSpPr>
        <p:spPr/>
        <p:txBody>
          <a:bodyPr/>
          <a:lstStyle/>
          <a:p>
            <a:r>
              <a:rPr lang="en-IN" dirty="0" smtClean="0"/>
              <a:t>Decision</a:t>
            </a:r>
            <a:endParaRPr lang="en-IN" dirty="0"/>
          </a:p>
        </p:txBody>
      </p:sp>
    </p:spTree>
    <p:extLst>
      <p:ext uri="{BB962C8B-B14F-4D97-AF65-F5344CB8AC3E}">
        <p14:creationId xmlns:p14="http://schemas.microsoft.com/office/powerpoint/2010/main" val="37088874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Decision</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852993596"/>
              </p:ext>
            </p:extLst>
          </p:nvPr>
        </p:nvGraphicFramePr>
        <p:xfrm>
          <a:off x="533400" y="1524000"/>
          <a:ext cx="8132896" cy="4824411"/>
        </p:xfrm>
        <a:graphic>
          <a:graphicData uri="http://schemas.openxmlformats.org/drawingml/2006/table">
            <a:tbl>
              <a:tblPr/>
              <a:tblGrid>
                <a:gridCol w="4066448"/>
                <a:gridCol w="4066448"/>
              </a:tblGrid>
              <a:tr h="475646">
                <a:tc>
                  <a:txBody>
                    <a:bodyPr/>
                    <a:lstStyle/>
                    <a:p>
                      <a:r>
                        <a:rPr lang="en-US" sz="1300">
                          <a:effectLst/>
                        </a:rPr>
                        <a:t>High-performance and scalable system without UI</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300">
                          <a:effectLst/>
                        </a:rPr>
                        <a:t>.NET Core is much faster.</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r>
              <a:tr h="475646">
                <a:tc>
                  <a:txBody>
                    <a:bodyPr/>
                    <a:lstStyle/>
                    <a:p>
                      <a:r>
                        <a:rPr lang="en-IN" sz="1300">
                          <a:effectLst/>
                        </a:rPr>
                        <a:t>Docker containers support</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300">
                          <a:effectLst/>
                        </a:rPr>
                        <a:t>Both. But .NET Core is born to live in a container.</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r>
              <a:tr h="271798">
                <a:tc>
                  <a:txBody>
                    <a:bodyPr/>
                    <a:lstStyle/>
                    <a:p>
                      <a:r>
                        <a:rPr lang="en-US" sz="1300">
                          <a:effectLst/>
                        </a:rPr>
                        <a:t>Heavily reply on command line</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300">
                          <a:effectLst/>
                        </a:rPr>
                        <a:t>.NET Core has a better support.</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r>
              <a:tr h="271798">
                <a:tc>
                  <a:txBody>
                    <a:bodyPr/>
                    <a:lstStyle/>
                    <a:p>
                      <a:r>
                        <a:rPr lang="en-IN" sz="1300">
                          <a:effectLst/>
                        </a:rPr>
                        <a:t>Cross-platform needs</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IN" sz="1300">
                          <a:effectLst/>
                        </a:rPr>
                        <a:t>.NET Core</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r>
              <a:tr h="475646">
                <a:tc>
                  <a:txBody>
                    <a:bodyPr/>
                    <a:lstStyle/>
                    <a:p>
                      <a:r>
                        <a:rPr lang="en-IN" sz="1300">
                          <a:effectLst/>
                        </a:rPr>
                        <a:t>Using Microservices</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300">
                          <a:effectLst/>
                        </a:rPr>
                        <a:t>Both but .NET Core is designed to keep in mind today's needs.</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r>
              <a:tr h="475646">
                <a:tc>
                  <a:txBody>
                    <a:bodyPr/>
                    <a:lstStyle/>
                    <a:p>
                      <a:r>
                        <a:rPr lang="en-IN" sz="1300">
                          <a:effectLst/>
                        </a:rPr>
                        <a:t>User interface centric Web applications</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300">
                          <a:effectLst/>
                        </a:rPr>
                        <a:t>.NET Framework is better now until .NET Core catches up.</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r>
              <a:tr h="475646">
                <a:tc>
                  <a:txBody>
                    <a:bodyPr/>
                    <a:lstStyle/>
                    <a:p>
                      <a:r>
                        <a:rPr lang="en-US" sz="1300">
                          <a:effectLst/>
                        </a:rPr>
                        <a:t>Windows client applications using Windows Forms and WPF</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IN" sz="1300">
                          <a:effectLst/>
                        </a:rPr>
                        <a:t>.NET Framework</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r>
              <a:tr h="475646">
                <a:tc>
                  <a:txBody>
                    <a:bodyPr/>
                    <a:lstStyle/>
                    <a:p>
                      <a:r>
                        <a:rPr lang="en-US" sz="1300">
                          <a:effectLst/>
                        </a:rPr>
                        <a:t>Already have a pre-configured environment and systems</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IN" sz="1300">
                          <a:effectLst/>
                        </a:rPr>
                        <a:t>.NET Framework is better.</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r>
              <a:tr h="475646">
                <a:tc>
                  <a:txBody>
                    <a:bodyPr/>
                    <a:lstStyle/>
                    <a:p>
                      <a:r>
                        <a:rPr lang="en-US" sz="1300">
                          <a:effectLst/>
                        </a:rPr>
                        <a:t>Stable version for immediate need to build and deploy</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300">
                          <a:effectLst/>
                        </a:rPr>
                        <a:t>.NET Framework has a been around since 2001. .NET Core is just a baby.</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r>
              <a:tr h="271798">
                <a:tc>
                  <a:txBody>
                    <a:bodyPr/>
                    <a:lstStyle/>
                    <a:p>
                      <a:r>
                        <a:rPr lang="en-US" sz="1300">
                          <a:effectLst/>
                        </a:rPr>
                        <a:t>Have existing experienced .NET team</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300">
                          <a:effectLst/>
                        </a:rPr>
                        <a:t>.NET Core has a learning curve.</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r>
              <a:tr h="679495">
                <a:tc>
                  <a:txBody>
                    <a:bodyPr/>
                    <a:lstStyle/>
                    <a:p>
                      <a:r>
                        <a:rPr lang="en-US" sz="1300">
                          <a:effectLst/>
                        </a:rPr>
                        <a:t>Time is not a problem. Experiments are acceptable. No rush to deployment.</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300" dirty="0">
                          <a:effectLst/>
                        </a:rPr>
                        <a:t>.NET Core is the future of .NET.</a:t>
                      </a:r>
                    </a:p>
                  </a:txBody>
                  <a:tcPr marL="67949" marR="67949" marT="33975" marB="33975"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56403486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marL="0" indent="0">
              <a:buNone/>
            </a:pPr>
            <a:r>
              <a:rPr lang="en-IN" dirty="0"/>
              <a:t>public static Singleton Instance</a:t>
            </a:r>
          </a:p>
          <a:p>
            <a:pPr marL="0" indent="0">
              <a:buNone/>
            </a:pPr>
            <a:r>
              <a:rPr lang="en-IN" dirty="0"/>
              <a:t>{</a:t>
            </a:r>
          </a:p>
          <a:p>
            <a:pPr marL="0" indent="0">
              <a:buNone/>
            </a:pPr>
            <a:r>
              <a:rPr lang="en-IN" dirty="0"/>
              <a:t>get</a:t>
            </a:r>
          </a:p>
          <a:p>
            <a:pPr marL="0" indent="0">
              <a:buNone/>
            </a:pPr>
            <a:r>
              <a:rPr lang="en-IN" dirty="0"/>
              <a:t>{</a:t>
            </a:r>
          </a:p>
          <a:p>
            <a:pPr marL="0" indent="0">
              <a:buNone/>
            </a:pPr>
            <a:r>
              <a:rPr lang="en-IN" dirty="0"/>
              <a:t>if (instance == null)</a:t>
            </a:r>
          </a:p>
          <a:p>
            <a:pPr marL="0" indent="0">
              <a:buNone/>
            </a:pPr>
            <a:r>
              <a:rPr lang="en-IN" dirty="0"/>
              <a:t>{</a:t>
            </a:r>
          </a:p>
          <a:p>
            <a:pPr marL="0" indent="0">
              <a:buNone/>
            </a:pPr>
            <a:r>
              <a:rPr lang="en-IN" dirty="0"/>
              <a:t>instance = new Singleton();</a:t>
            </a:r>
          </a:p>
          <a:p>
            <a:pPr marL="0" indent="0">
              <a:buNone/>
            </a:pPr>
            <a:r>
              <a:rPr lang="en-IN" dirty="0"/>
              <a:t>}</a:t>
            </a:r>
          </a:p>
          <a:p>
            <a:pPr marL="0" indent="0">
              <a:buNone/>
            </a:pPr>
            <a:r>
              <a:rPr lang="en-IN" dirty="0"/>
              <a:t>return instance;</a:t>
            </a:r>
          </a:p>
          <a:p>
            <a:pPr marL="0" indent="0">
              <a:buNone/>
            </a:pPr>
            <a:r>
              <a:rPr lang="en-IN" dirty="0"/>
              <a:t>}</a:t>
            </a:r>
          </a:p>
          <a:p>
            <a:pPr marL="0" indent="0">
              <a:buNone/>
            </a:pPr>
            <a:r>
              <a:rPr lang="en-IN" dirty="0"/>
              <a:t>}</a:t>
            </a:r>
          </a:p>
        </p:txBody>
      </p:sp>
      <p:sp>
        <p:nvSpPr>
          <p:cNvPr id="3" name="Title 2"/>
          <p:cNvSpPr>
            <a:spLocks noGrp="1"/>
          </p:cNvSpPr>
          <p:nvPr>
            <p:ph type="title"/>
          </p:nvPr>
        </p:nvSpPr>
        <p:spPr/>
        <p:txBody>
          <a:bodyPr/>
          <a:lstStyle/>
          <a:p>
            <a:r>
              <a:rPr lang="en-IN" dirty="0" smtClean="0"/>
              <a:t>Alternative Approach for single threaded model</a:t>
            </a:r>
            <a:endParaRPr lang="en-IN" dirty="0"/>
          </a:p>
        </p:txBody>
      </p:sp>
    </p:spTree>
    <p:extLst>
      <p:ext uri="{BB962C8B-B14F-4D97-AF65-F5344CB8AC3E}">
        <p14:creationId xmlns:p14="http://schemas.microsoft.com/office/powerpoint/2010/main" val="145788272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//Double checked locking</a:t>
            </a:r>
          </a:p>
          <a:p>
            <a:r>
              <a:rPr lang="en-IN" dirty="0"/>
              <a:t>using System;</a:t>
            </a:r>
          </a:p>
          <a:p>
            <a:r>
              <a:rPr lang="en-IN" dirty="0"/>
              <a:t>public </a:t>
            </a:r>
            <a:r>
              <a:rPr lang="en-IN" dirty="0" smtClean="0"/>
              <a:t>sealed </a:t>
            </a:r>
            <a:r>
              <a:rPr lang="en-IN" dirty="0"/>
              <a:t>class </a:t>
            </a:r>
            <a:r>
              <a:rPr lang="en-IN" dirty="0" smtClean="0"/>
              <a:t>Singleton</a:t>
            </a:r>
          </a:p>
          <a:p>
            <a:pPr marL="0" indent="0">
              <a:buNone/>
            </a:pPr>
            <a:r>
              <a:rPr lang="en-US" dirty="0"/>
              <a:t>{</a:t>
            </a:r>
          </a:p>
          <a:p>
            <a:pPr marL="0" indent="0">
              <a:buNone/>
            </a:pPr>
            <a:r>
              <a:rPr lang="en-US" dirty="0"/>
              <a:t>//We are using volatile to ensure that</a:t>
            </a:r>
          </a:p>
          <a:p>
            <a:pPr marL="0" indent="0">
              <a:buNone/>
            </a:pPr>
            <a:r>
              <a:rPr lang="en-US" dirty="0"/>
              <a:t>//assignment to the instance variable finishes before it’s</a:t>
            </a:r>
          </a:p>
          <a:p>
            <a:pPr marL="0" indent="0">
              <a:buNone/>
            </a:pPr>
            <a:r>
              <a:rPr lang="en-US" dirty="0"/>
              <a:t>//access.</a:t>
            </a:r>
          </a:p>
          <a:p>
            <a:pPr marL="0" indent="0">
              <a:buNone/>
            </a:pPr>
            <a:r>
              <a:rPr lang="en-US" dirty="0"/>
              <a:t>private static volatile Singleton instance;</a:t>
            </a:r>
          </a:p>
          <a:p>
            <a:pPr marL="0" indent="0">
              <a:buNone/>
            </a:pPr>
            <a:r>
              <a:rPr lang="en-US" dirty="0"/>
              <a:t>private static object </a:t>
            </a:r>
            <a:r>
              <a:rPr lang="en-US" dirty="0" err="1"/>
              <a:t>lockObject</a:t>
            </a:r>
            <a:r>
              <a:rPr lang="en-US" dirty="0"/>
              <a:t> = new Object();</a:t>
            </a:r>
          </a:p>
          <a:p>
            <a:pPr marL="0" indent="0">
              <a:buNone/>
            </a:pPr>
            <a:r>
              <a:rPr lang="en-US" dirty="0"/>
              <a:t>private Singleton() { }</a:t>
            </a:r>
            <a:endParaRPr lang="en-IN" dirty="0"/>
          </a:p>
        </p:txBody>
      </p:sp>
      <p:sp>
        <p:nvSpPr>
          <p:cNvPr id="3" name="Title 2"/>
          <p:cNvSpPr>
            <a:spLocks noGrp="1"/>
          </p:cNvSpPr>
          <p:nvPr>
            <p:ph type="title"/>
          </p:nvPr>
        </p:nvSpPr>
        <p:spPr/>
        <p:txBody>
          <a:bodyPr/>
          <a:lstStyle/>
          <a:p>
            <a:r>
              <a:rPr lang="en-IN" dirty="0" smtClean="0"/>
              <a:t>Alternative Approach for single threaded model</a:t>
            </a:r>
            <a:endParaRPr lang="en-IN" dirty="0"/>
          </a:p>
        </p:txBody>
      </p:sp>
    </p:spTree>
    <p:extLst>
      <p:ext uri="{BB962C8B-B14F-4D97-AF65-F5344CB8AC3E}">
        <p14:creationId xmlns:p14="http://schemas.microsoft.com/office/powerpoint/2010/main" val="29238568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pPr marL="0" indent="0" algn="just">
              <a:buNone/>
            </a:pPr>
            <a:r>
              <a:rPr lang="en-US" dirty="0"/>
              <a:t>public static Singleton Instance</a:t>
            </a:r>
          </a:p>
          <a:p>
            <a:pPr marL="0" indent="0" algn="just">
              <a:buNone/>
            </a:pPr>
            <a:r>
              <a:rPr lang="en-US" dirty="0"/>
              <a:t>{</a:t>
            </a:r>
          </a:p>
          <a:p>
            <a:pPr marL="0" indent="0" algn="just">
              <a:buNone/>
            </a:pPr>
            <a:r>
              <a:rPr lang="en-US" dirty="0"/>
              <a:t>get</a:t>
            </a:r>
          </a:p>
          <a:p>
            <a:pPr marL="0" indent="0" algn="just">
              <a:buNone/>
            </a:pPr>
            <a:r>
              <a:rPr lang="en-US" dirty="0"/>
              <a:t>{</a:t>
            </a:r>
          </a:p>
          <a:p>
            <a:pPr marL="0" indent="0" algn="just">
              <a:buNone/>
            </a:pPr>
            <a:r>
              <a:rPr lang="en-US" dirty="0"/>
              <a:t>if (instance == null)</a:t>
            </a:r>
          </a:p>
          <a:p>
            <a:pPr marL="0" indent="0" algn="just">
              <a:buNone/>
            </a:pPr>
            <a:r>
              <a:rPr lang="en-US" dirty="0"/>
              <a:t>{</a:t>
            </a:r>
          </a:p>
          <a:p>
            <a:pPr marL="0" indent="0" algn="just">
              <a:buNone/>
            </a:pPr>
            <a:r>
              <a:rPr lang="en-US" dirty="0"/>
              <a:t>lock (</a:t>
            </a:r>
            <a:r>
              <a:rPr lang="en-US" dirty="0" err="1"/>
              <a:t>lockObject</a:t>
            </a:r>
            <a:r>
              <a:rPr lang="en-US" dirty="0"/>
              <a:t>)</a:t>
            </a:r>
          </a:p>
          <a:p>
            <a:pPr marL="0" indent="0" algn="just">
              <a:buNone/>
            </a:pPr>
            <a:r>
              <a:rPr lang="en-US" dirty="0"/>
              <a:t>{</a:t>
            </a:r>
          </a:p>
          <a:p>
            <a:pPr marL="0" indent="0" algn="just">
              <a:buNone/>
            </a:pPr>
            <a:r>
              <a:rPr lang="en-US" dirty="0"/>
              <a:t>if (instance == null)</a:t>
            </a:r>
          </a:p>
          <a:p>
            <a:pPr marL="0" indent="0" algn="just">
              <a:buNone/>
            </a:pPr>
            <a:r>
              <a:rPr lang="en-US" dirty="0"/>
              <a:t>instance = new Singleton();</a:t>
            </a:r>
          </a:p>
          <a:p>
            <a:pPr marL="0" indent="0" algn="just">
              <a:buNone/>
            </a:pPr>
            <a:r>
              <a:rPr lang="en-US" dirty="0"/>
              <a:t>}</a:t>
            </a:r>
          </a:p>
          <a:p>
            <a:pPr marL="0" indent="0" algn="just">
              <a:buNone/>
            </a:pPr>
            <a:r>
              <a:rPr lang="en-US" dirty="0"/>
              <a:t>}</a:t>
            </a:r>
          </a:p>
          <a:p>
            <a:pPr marL="0" indent="0" algn="just">
              <a:buNone/>
            </a:pPr>
            <a:r>
              <a:rPr lang="en-US" dirty="0"/>
              <a:t>return instance;</a:t>
            </a:r>
          </a:p>
          <a:p>
            <a:pPr marL="0" indent="0" algn="just">
              <a:buNone/>
            </a:pPr>
            <a:r>
              <a:rPr lang="en-US" dirty="0"/>
              <a:t>}</a:t>
            </a:r>
          </a:p>
          <a:p>
            <a:pPr marL="0" indent="0" algn="just">
              <a:buNone/>
            </a:pPr>
            <a:r>
              <a:rPr lang="en-US" dirty="0"/>
              <a:t>}</a:t>
            </a:r>
            <a:endParaRPr lang="en-IN" dirty="0"/>
          </a:p>
        </p:txBody>
      </p:sp>
      <p:sp>
        <p:nvSpPr>
          <p:cNvPr id="3" name="Title 2"/>
          <p:cNvSpPr>
            <a:spLocks noGrp="1"/>
          </p:cNvSpPr>
          <p:nvPr>
            <p:ph type="title"/>
          </p:nvPr>
        </p:nvSpPr>
        <p:spPr/>
        <p:txBody>
          <a:bodyPr/>
          <a:lstStyle/>
          <a:p>
            <a:r>
              <a:rPr lang="en-IN" dirty="0" smtClean="0"/>
              <a:t>Alternative Approach for single threaded model</a:t>
            </a:r>
            <a:endParaRPr lang="en-IN" dirty="0"/>
          </a:p>
        </p:txBody>
      </p:sp>
    </p:spTree>
    <p:extLst>
      <p:ext uri="{BB962C8B-B14F-4D97-AF65-F5344CB8AC3E}">
        <p14:creationId xmlns:p14="http://schemas.microsoft.com/office/powerpoint/2010/main" val="242602052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The volatile keyword indicates that a field might be modified </a:t>
            </a:r>
            <a:r>
              <a:rPr lang="en-US" dirty="0" smtClean="0"/>
              <a:t>by multiple </a:t>
            </a:r>
            <a:r>
              <a:rPr lang="en-US" dirty="0"/>
              <a:t>threads that are executing at the same time</a:t>
            </a:r>
            <a:r>
              <a:rPr lang="en-US" dirty="0" smtClean="0"/>
              <a:t>.</a:t>
            </a:r>
          </a:p>
          <a:p>
            <a:r>
              <a:rPr lang="en-US" dirty="0" smtClean="0"/>
              <a:t>Fields that are </a:t>
            </a:r>
            <a:r>
              <a:rPr lang="en-US" dirty="0"/>
              <a:t>declared volatile are not subject to compiler optimizations </a:t>
            </a:r>
            <a:r>
              <a:rPr lang="en-US" dirty="0" smtClean="0"/>
              <a:t>that assume </a:t>
            </a:r>
            <a:r>
              <a:rPr lang="en-US" dirty="0"/>
              <a:t>access by a single thread</a:t>
            </a:r>
            <a:r>
              <a:rPr lang="en-US" dirty="0" smtClean="0"/>
              <a:t>.</a:t>
            </a:r>
          </a:p>
          <a:p>
            <a:r>
              <a:rPr lang="en-US" dirty="0" smtClean="0"/>
              <a:t> </a:t>
            </a:r>
            <a:r>
              <a:rPr lang="en-US" dirty="0"/>
              <a:t>This ensures that the most </a:t>
            </a:r>
            <a:r>
              <a:rPr lang="en-US" dirty="0" smtClean="0"/>
              <a:t>up-</a:t>
            </a:r>
            <a:r>
              <a:rPr lang="en-US" dirty="0" err="1" smtClean="0"/>
              <a:t>todate</a:t>
            </a:r>
            <a:r>
              <a:rPr lang="en-US" dirty="0" smtClean="0"/>
              <a:t> value </a:t>
            </a:r>
            <a:r>
              <a:rPr lang="en-US" dirty="0"/>
              <a:t>is present in the field at all times.</a:t>
            </a:r>
          </a:p>
          <a:p>
            <a:r>
              <a:rPr lang="en-US" dirty="0"/>
              <a:t>In simple terms, the volatile keyword can help you to </a:t>
            </a:r>
            <a:r>
              <a:rPr lang="en-US" dirty="0" smtClean="0"/>
              <a:t>provide a </a:t>
            </a:r>
            <a:r>
              <a:rPr lang="en-US" dirty="0"/>
              <a:t>serialize access mechanism. </a:t>
            </a:r>
            <a:endParaRPr lang="en-US" dirty="0" smtClean="0"/>
          </a:p>
          <a:p>
            <a:r>
              <a:rPr lang="en-US" dirty="0" smtClean="0"/>
              <a:t>In </a:t>
            </a:r>
            <a:r>
              <a:rPr lang="en-US" dirty="0"/>
              <a:t>other words, all threads </a:t>
            </a:r>
            <a:r>
              <a:rPr lang="en-US" dirty="0" smtClean="0"/>
              <a:t>will observe </a:t>
            </a:r>
            <a:r>
              <a:rPr lang="en-US" dirty="0"/>
              <a:t>the changes by any other thread as per their </a:t>
            </a:r>
            <a:r>
              <a:rPr lang="en-US" dirty="0" smtClean="0"/>
              <a:t>execution order.</a:t>
            </a:r>
          </a:p>
          <a:p>
            <a:r>
              <a:rPr lang="en-US" dirty="0" smtClean="0"/>
              <a:t>You </a:t>
            </a:r>
            <a:r>
              <a:rPr lang="en-US" dirty="0"/>
              <a:t>will also remember that the volatile keyword </a:t>
            </a:r>
            <a:r>
              <a:rPr lang="en-US" dirty="0" smtClean="0"/>
              <a:t>is applicable </a:t>
            </a:r>
            <a:r>
              <a:rPr lang="en-US" dirty="0"/>
              <a:t>for class (or </a:t>
            </a:r>
            <a:r>
              <a:rPr lang="en-US" dirty="0" err="1"/>
              <a:t>struct</a:t>
            </a:r>
            <a:r>
              <a:rPr lang="en-US" dirty="0"/>
              <a:t>) fields; you cannot apply it to </a:t>
            </a:r>
            <a:r>
              <a:rPr lang="en-US" dirty="0" smtClean="0"/>
              <a:t>local variables</a:t>
            </a:r>
            <a:r>
              <a:rPr lang="en-US" dirty="0"/>
              <a:t>.</a:t>
            </a:r>
            <a:endParaRPr lang="en-IN" dirty="0"/>
          </a:p>
        </p:txBody>
      </p:sp>
      <p:sp>
        <p:nvSpPr>
          <p:cNvPr id="3" name="Title 2"/>
          <p:cNvSpPr>
            <a:spLocks noGrp="1"/>
          </p:cNvSpPr>
          <p:nvPr>
            <p:ph type="title"/>
          </p:nvPr>
        </p:nvSpPr>
        <p:spPr/>
        <p:txBody>
          <a:bodyPr/>
          <a:lstStyle/>
          <a:p>
            <a:r>
              <a:rPr lang="en-IN" dirty="0" smtClean="0"/>
              <a:t>Singleton</a:t>
            </a:r>
            <a:endParaRPr lang="en-IN" dirty="0"/>
          </a:p>
        </p:txBody>
      </p:sp>
    </p:spTree>
    <p:extLst>
      <p:ext uri="{BB962C8B-B14F-4D97-AF65-F5344CB8AC3E}">
        <p14:creationId xmlns:p14="http://schemas.microsoft.com/office/powerpoint/2010/main" val="21170469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GoF Definition</a:t>
            </a:r>
          </a:p>
          <a:p>
            <a:r>
              <a:rPr lang="en-US" dirty="0"/>
              <a:t>Specify the kinds of objects to create using a prototypical instance, and create </a:t>
            </a:r>
            <a:r>
              <a:rPr lang="en-US" dirty="0" smtClean="0"/>
              <a:t>new objects </a:t>
            </a:r>
            <a:r>
              <a:rPr lang="en-US" dirty="0"/>
              <a:t>by copying this prototype</a:t>
            </a:r>
            <a:r>
              <a:rPr lang="en-US" dirty="0" smtClean="0"/>
              <a:t>.</a:t>
            </a:r>
          </a:p>
          <a:p>
            <a:r>
              <a:rPr lang="en-IN" dirty="0"/>
              <a:t>Concept</a:t>
            </a:r>
          </a:p>
          <a:p>
            <a:r>
              <a:rPr lang="en-US" dirty="0"/>
              <a:t>This pattern provides an alternative method for instantiating new objects by copying </a:t>
            </a:r>
            <a:r>
              <a:rPr lang="en-US" dirty="0" smtClean="0"/>
              <a:t>or cloning </a:t>
            </a:r>
            <a:r>
              <a:rPr lang="en-US" dirty="0"/>
              <a:t>an instance of an existing object</a:t>
            </a:r>
            <a:r>
              <a:rPr lang="en-US" dirty="0" smtClean="0"/>
              <a:t>.</a:t>
            </a:r>
          </a:p>
          <a:p>
            <a:r>
              <a:rPr lang="en-US" dirty="0" smtClean="0"/>
              <a:t>You </a:t>
            </a:r>
            <a:r>
              <a:rPr lang="en-US" dirty="0"/>
              <a:t>can avoid the expense of creating a </a:t>
            </a:r>
            <a:r>
              <a:rPr lang="en-US" dirty="0" smtClean="0"/>
              <a:t>new </a:t>
            </a:r>
            <a:r>
              <a:rPr lang="en-IN" dirty="0" smtClean="0"/>
              <a:t>instance </a:t>
            </a:r>
            <a:r>
              <a:rPr lang="en-IN" dirty="0"/>
              <a:t>using this concept.</a:t>
            </a:r>
          </a:p>
        </p:txBody>
      </p:sp>
      <p:sp>
        <p:nvSpPr>
          <p:cNvPr id="3" name="Title 2"/>
          <p:cNvSpPr>
            <a:spLocks noGrp="1"/>
          </p:cNvSpPr>
          <p:nvPr>
            <p:ph type="title"/>
          </p:nvPr>
        </p:nvSpPr>
        <p:spPr/>
        <p:txBody>
          <a:bodyPr/>
          <a:lstStyle/>
          <a:p>
            <a:r>
              <a:rPr lang="en-IN" dirty="0"/>
              <a:t>Prototype Pattern</a:t>
            </a:r>
          </a:p>
        </p:txBody>
      </p:sp>
    </p:spTree>
    <p:extLst>
      <p:ext uri="{BB962C8B-B14F-4D97-AF65-F5344CB8AC3E}">
        <p14:creationId xmlns:p14="http://schemas.microsoft.com/office/powerpoint/2010/main" val="30454895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514F291-B47C-48A1-B199-EBD0A7B4E780}">
  <ds:schemaRefs>
    <ds:schemaRef ds:uri="http://www.w3.org/XML/1998/namespace"/>
    <ds:schemaRef ds:uri="http://schemas.microsoft.com/office/2006/documentManagement/types"/>
    <ds:schemaRef ds:uri="http://schemas.microsoft.com/office/2006/metadata/properti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Pencils_02_2012</Template>
  <TotalTime>6886</TotalTime>
  <Words>9216</Words>
  <Application>Microsoft Office PowerPoint</Application>
  <PresentationFormat>On-screen Show (4:3)</PresentationFormat>
  <Paragraphs>899</Paragraphs>
  <Slides>178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178</vt:i4>
      </vt:variant>
    </vt:vector>
  </HeadingPairs>
  <TitlesOfParts>
    <vt:vector size="183" baseType="lpstr">
      <vt:lpstr>Arial</vt:lpstr>
      <vt:lpstr>Calibri</vt:lpstr>
      <vt:lpstr>Helvetica Neue</vt:lpstr>
      <vt:lpstr>Segoe UI</vt:lpstr>
      <vt:lpstr>Pencils_02_2012</vt:lpstr>
      <vt:lpstr>PowerPoint Presentation</vt:lpstr>
      <vt:lpstr>Design Patterns</vt:lpstr>
      <vt:lpstr>Goals</vt:lpstr>
      <vt:lpstr>Goals</vt:lpstr>
      <vt:lpstr>Goals</vt:lpstr>
      <vt:lpstr>Introduction to Patterns</vt:lpstr>
      <vt:lpstr>Introduction to Patterns</vt:lpstr>
      <vt:lpstr>Design Patterns Explained</vt:lpstr>
      <vt:lpstr>Design Patterns Explained</vt:lpstr>
      <vt:lpstr>PowerPoint Presentation</vt:lpstr>
      <vt:lpstr>Origins</vt:lpstr>
      <vt:lpstr>Origins</vt:lpstr>
      <vt:lpstr>Necessity</vt:lpstr>
      <vt:lpstr>Necessity</vt:lpstr>
      <vt:lpstr>Usefulness</vt:lpstr>
      <vt:lpstr>Usefulness</vt:lpstr>
      <vt:lpstr>What they are not</vt:lpstr>
      <vt:lpstr>What they are not</vt:lpstr>
      <vt:lpstr>Common Design Principles</vt:lpstr>
      <vt:lpstr>Common Design Principles</vt:lpstr>
      <vt:lpstr>Common Design Principles</vt:lpstr>
      <vt:lpstr>Common Design Principles</vt:lpstr>
      <vt:lpstr>Single Responsibility Principle(SRP)</vt:lpstr>
      <vt:lpstr>Open/Closed Principle(OCP)</vt:lpstr>
      <vt:lpstr>Liskov Substitution Principle (LS P)</vt:lpstr>
      <vt:lpstr>Interface Segregation Principle (ISP)</vt:lpstr>
      <vt:lpstr>Interface Segregation Principle (ISP)</vt:lpstr>
      <vt:lpstr>Dependency Inversion Principle (DIP)</vt:lpstr>
      <vt:lpstr>Dependency Injection (DI) and Inversion of Control (IoC)</vt:lpstr>
      <vt:lpstr>Dependency Injection (DI) and Inversion of Control (IoC)</vt:lpstr>
      <vt:lpstr>Gang of Four Pattern Template</vt:lpstr>
      <vt:lpstr>Gang of Four Pattern Template</vt:lpstr>
      <vt:lpstr>Gang of Four Pattern Template</vt:lpstr>
      <vt:lpstr>Design Pattern Groups</vt:lpstr>
      <vt:lpstr>PowerPoint Presentation</vt:lpstr>
      <vt:lpstr>Creational</vt:lpstr>
      <vt:lpstr>Creational</vt:lpstr>
      <vt:lpstr>Structural</vt:lpstr>
      <vt:lpstr>Structural</vt:lpstr>
      <vt:lpstr>Behavioral</vt:lpstr>
      <vt:lpstr>Behavioral</vt:lpstr>
      <vt:lpstr>Behavioral</vt:lpstr>
      <vt:lpstr>Categorization of EAA</vt:lpstr>
      <vt:lpstr>Refactoring</vt:lpstr>
      <vt:lpstr>Code Smells</vt:lpstr>
      <vt:lpstr>Code Smells</vt:lpstr>
      <vt:lpstr>Code Smells</vt:lpstr>
      <vt:lpstr>Code Smells</vt:lpstr>
      <vt:lpstr>Code Smells</vt:lpstr>
      <vt:lpstr>Refactoring Techniques</vt:lpstr>
      <vt:lpstr>Refactoring Techniques</vt:lpstr>
      <vt:lpstr>Refactoring Techniques</vt:lpstr>
      <vt:lpstr>Refactoring Techniques</vt:lpstr>
      <vt:lpstr>Refactoring Techniques</vt:lpstr>
      <vt:lpstr>Refactoring Techniques</vt:lpstr>
      <vt:lpstr>Refactoring Techniques</vt:lpstr>
      <vt:lpstr>Refactoring Techniques</vt:lpstr>
      <vt:lpstr>Refactoring Techniques</vt:lpstr>
      <vt:lpstr>Refactoring Techniques</vt:lpstr>
      <vt:lpstr>Refactoring Techniques</vt:lpstr>
      <vt:lpstr>MVC, MVP and MVVM </vt:lpstr>
      <vt:lpstr>MVC, MVP and MVVM </vt:lpstr>
      <vt:lpstr>MVC, MVP and MVVM </vt:lpstr>
      <vt:lpstr>MVC, MVP and MVVM </vt:lpstr>
      <vt:lpstr>MVC, MVP and MVVM </vt:lpstr>
      <vt:lpstr>MVC, MVP and MVVM </vt:lpstr>
      <vt:lpstr>MVC, MVP and MVVM </vt:lpstr>
      <vt:lpstr>MVC, MVP and MVVM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ps commands</vt:lpstr>
      <vt:lpstr>DSL</vt:lpstr>
      <vt:lpstr>DSL Applications</vt:lpstr>
      <vt:lpstr>DSL benefits</vt:lpstr>
      <vt:lpstr>DSL benefits</vt:lpstr>
      <vt:lpstr>The DSL Tools Solution </vt:lpstr>
      <vt:lpstr>Implementing a Domain Specific Language on .NET</vt:lpstr>
      <vt:lpstr>Creational Pattern</vt:lpstr>
      <vt:lpstr>Creational Pattern</vt:lpstr>
      <vt:lpstr>Creational Pattern</vt:lpstr>
      <vt:lpstr>Creational Pattern</vt:lpstr>
      <vt:lpstr>Singleton Design Pattern</vt:lpstr>
      <vt:lpstr>.net core</vt:lpstr>
      <vt:lpstr>Decision</vt:lpstr>
      <vt:lpstr>Decision</vt:lpstr>
      <vt:lpstr>Decision</vt:lpstr>
      <vt:lpstr>Alternative Approach for single threaded model</vt:lpstr>
      <vt:lpstr>Alternative Approach for single threaded model</vt:lpstr>
      <vt:lpstr>Alternative Approach for single threaded model</vt:lpstr>
      <vt:lpstr>Singleton</vt:lpstr>
      <vt:lpstr>Prototype Pattern</vt:lpstr>
      <vt:lpstr>Prototype Pattern</vt:lpstr>
      <vt:lpstr>Prototype Pattern</vt:lpstr>
      <vt:lpstr>Prototype Pattern</vt:lpstr>
      <vt:lpstr>Prototype Pattern</vt:lpstr>
      <vt:lpstr>Prototype Pattern</vt:lpstr>
      <vt:lpstr>Builder Pattern</vt:lpstr>
      <vt:lpstr>Builder Pattern</vt:lpstr>
      <vt:lpstr>Builder Pattern</vt:lpstr>
      <vt:lpstr>Builder Pattern</vt:lpstr>
      <vt:lpstr>Builder Pattern</vt:lpstr>
      <vt:lpstr>Builder  Pattern Advantages</vt:lpstr>
      <vt:lpstr>Builder  Pattern Drawbacks</vt:lpstr>
      <vt:lpstr>Factory Method</vt:lpstr>
      <vt:lpstr>Factory Method</vt:lpstr>
      <vt:lpstr>Factory Method</vt:lpstr>
      <vt:lpstr>Factory Method</vt:lpstr>
      <vt:lpstr>Abstract Factory Pattern</vt:lpstr>
      <vt:lpstr>Observer Pattern</vt:lpstr>
      <vt:lpstr>Observer Pattern</vt:lpstr>
      <vt:lpstr>Observer Pattern</vt:lpstr>
      <vt:lpstr>Observer Pattern</vt:lpstr>
      <vt:lpstr>PowerPoint Presentation</vt:lpstr>
      <vt:lpstr>PowerPoint Presentation</vt:lpstr>
      <vt:lpstr>Observer Pattern</vt:lpstr>
      <vt:lpstr>Publish/Subscribe (Pub/Sub) pattern</vt:lpstr>
      <vt:lpstr>The middleman or event bus </vt:lpstr>
      <vt:lpstr>PowerPoint Presentation</vt:lpstr>
      <vt:lpstr>Iterator Pattern</vt:lpstr>
      <vt:lpstr>Iterator Pattern</vt:lpstr>
      <vt:lpstr>Iterator Pattern</vt:lpstr>
      <vt:lpstr>Iterator Pattern</vt:lpstr>
      <vt:lpstr>Iterator Pattern</vt:lpstr>
      <vt:lpstr>PowerPoint Presentation</vt:lpstr>
      <vt:lpstr>PowerPoint Presentation</vt:lpstr>
      <vt:lpstr>Discovery Pattern</vt:lpstr>
      <vt:lpstr>Existing solutions </vt:lpstr>
      <vt:lpstr>Existing solutions </vt:lpstr>
      <vt:lpstr>Existing solutions </vt:lpstr>
      <vt:lpstr>Existing solutions </vt:lpstr>
      <vt:lpstr>Configuring Consul in Local workstation </vt:lpstr>
      <vt:lpstr>Configuring Consul in Local workstation </vt:lpstr>
      <vt:lpstr>Configuring Consul in Local workstation </vt:lpstr>
      <vt:lpstr>Consul Web </vt:lpstr>
      <vt:lpstr>Consul</vt:lpstr>
      <vt:lpstr>PWA</vt:lpstr>
      <vt:lpstr>PWA</vt:lpstr>
      <vt:lpstr>PWA</vt:lpstr>
      <vt:lpstr>PWA</vt:lpstr>
      <vt:lpstr>Progressive Web Apps are</vt:lpstr>
      <vt:lpstr>Proxy Pattern</vt:lpstr>
      <vt:lpstr>Proxy Pattern</vt:lpstr>
      <vt:lpstr>PowerPoint Presentation</vt:lpstr>
      <vt:lpstr>Strategy (Policy) Pattern</vt:lpstr>
      <vt:lpstr>Strategy (Policy) Pattern</vt:lpstr>
      <vt:lpstr>PowerPoint Presentation</vt:lpstr>
      <vt:lpstr>PowerPoint Presentation</vt:lpstr>
      <vt:lpstr>PowerPoint Presentation</vt:lpstr>
      <vt:lpstr>Preview SAML</vt:lpstr>
      <vt:lpstr>SAML Authentication Steps</vt:lpstr>
      <vt:lpstr>Template method pattern</vt:lpstr>
      <vt:lpstr>Template method pattern</vt:lpstr>
      <vt:lpstr>Template method pattern</vt:lpstr>
      <vt:lpstr>Template Pattern</vt:lpstr>
      <vt:lpstr>Decorator</vt:lpstr>
      <vt:lpstr>Decorator</vt:lpstr>
      <vt:lpstr>Decorator</vt:lpstr>
      <vt:lpstr>Decorator</vt:lpstr>
      <vt:lpstr>Decorator</vt:lpstr>
      <vt:lpstr>State Pattern</vt:lpstr>
      <vt:lpstr>State Pattern</vt:lpstr>
      <vt:lpstr>State Pattern</vt:lpstr>
      <vt:lpstr>State Pattern</vt:lpstr>
      <vt:lpstr>Visitor Pattern</vt:lpstr>
      <vt:lpstr>Visitor Pattern</vt:lpstr>
      <vt:lpstr>Visitor Pattern</vt:lpstr>
      <vt:lpstr>Visitor Pattern</vt:lpstr>
      <vt:lpstr>Visitor Pattern</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1068</cp:revision>
  <dcterms:created xsi:type="dcterms:W3CDTF">2012-03-13T15:47:14Z</dcterms:created>
  <dcterms:modified xsi:type="dcterms:W3CDTF">2018-12-14T01:00:01Z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